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2" r:id="rId2"/>
    <p:sldId id="325" r:id="rId3"/>
    <p:sldId id="259" r:id="rId4"/>
    <p:sldId id="273" r:id="rId5"/>
    <p:sldId id="263" r:id="rId6"/>
    <p:sldId id="283" r:id="rId7"/>
    <p:sldId id="285" r:id="rId8"/>
    <p:sldId id="286" r:id="rId9"/>
    <p:sldId id="290" r:id="rId10"/>
    <p:sldId id="289" r:id="rId11"/>
    <p:sldId id="329" r:id="rId12"/>
    <p:sldId id="326" r:id="rId13"/>
    <p:sldId id="330" r:id="rId14"/>
    <p:sldId id="328" r:id="rId15"/>
    <p:sldId id="331" r:id="rId16"/>
    <p:sldId id="332" r:id="rId17"/>
    <p:sldId id="333" r:id="rId18"/>
    <p:sldId id="334" r:id="rId19"/>
    <p:sldId id="278" r:id="rId20"/>
    <p:sldId id="291" r:id="rId21"/>
    <p:sldId id="335" r:id="rId22"/>
    <p:sldId id="336" r:id="rId23"/>
    <p:sldId id="337" r:id="rId24"/>
    <p:sldId id="339" r:id="rId25"/>
    <p:sldId id="293" r:id="rId26"/>
    <p:sldId id="340" r:id="rId27"/>
    <p:sldId id="341" r:id="rId28"/>
    <p:sldId id="342" r:id="rId29"/>
    <p:sldId id="343" r:id="rId30"/>
    <p:sldId id="280" r:id="rId31"/>
    <p:sldId id="294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0T12:00:2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1 632 24575,'159'2'0,"179"-5"0,-287-4 0,0-2 0,0-2 0,66-24 0,57-13 0,98 3 0,-262 44 0,0 0 0,0-1 0,-1 0 0,1 0 0,-1-1 0,1 0 0,-1-1 0,0 0 0,0 0 0,0-1 0,-1 0 0,0-1 0,0 0 0,0 0 0,-1-1 0,1 0 0,-2 0 0,1 0 0,-1-1 0,0 0 0,-1 0 0,6-12 0,5-11 0,1 0 0,1 1 0,2 1 0,0 1 0,2 0 0,38-35 0,-45 49-455,0-1 0,23-28 0,-13 5-6371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9/14/2022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750-instagram-transparen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PENGENALAN CREATIVE </a:t>
            </a:r>
            <a:r>
              <a:rPr lang="en-US" dirty="0"/>
              <a:t>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Mahzab</a:t>
            </a:r>
            <a:r>
              <a:rPr lang="en-US" dirty="0"/>
              <a:t> </a:t>
            </a:r>
            <a:r>
              <a:rPr lang="en-US" dirty="0" err="1"/>
              <a:t>Pemikiran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Idealisme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0951" y="1543628"/>
            <a:ext cx="3551111" cy="2231330"/>
          </a:xfrm>
        </p:spPr>
        <p:txBody>
          <a:bodyPr/>
          <a:lstStyle/>
          <a:p>
            <a:r>
              <a:rPr lang="en-US" dirty="0" err="1"/>
              <a:t>dualisme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3585" y="1543628"/>
            <a:ext cx="3551111" cy="2231330"/>
          </a:xfrm>
        </p:spPr>
        <p:txBody>
          <a:bodyPr/>
          <a:lstStyle/>
          <a:p>
            <a:r>
              <a:rPr lang="en-US" dirty="0" err="1"/>
              <a:t>Materialisme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empirisme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fenomenalisme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EC23FE2-3F05-D326-8604-9CFE5D8C9E8C}"/>
              </a:ext>
            </a:extLst>
          </p:cNvPr>
          <p:cNvSpPr txBox="1">
            <a:spLocks/>
          </p:cNvSpPr>
          <p:nvPr/>
        </p:nvSpPr>
        <p:spPr>
          <a:xfrm>
            <a:off x="4481977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rasionalisme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DDF4FE9-D146-8CDA-169E-4ECD6CE87358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Idealisme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1"/>
            <a:ext cx="6836110" cy="4674509"/>
          </a:xfrm>
        </p:spPr>
        <p:txBody>
          <a:bodyPr>
            <a:normAutofit/>
          </a:bodyPr>
          <a:lstStyle/>
          <a:p>
            <a:r>
              <a:rPr lang="it-IT" sz="3800" dirty="0"/>
              <a:t>Idealisme merupakan sebuah pemikiran dan keyakinan yang disertai cinta pada nilai, termasuk kepercayaan. Pemikiran tersebut dipegang karena </a:t>
            </a:r>
            <a:r>
              <a:rPr lang="it-IT" sz="4800" b="1" dirty="0"/>
              <a:t>diyakini apa yang dilakukan merupakan hal yang benar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2B22436-4859-5071-43CE-9A1689E49529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Materialisme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1"/>
            <a:ext cx="6836110" cy="4674509"/>
          </a:xfrm>
        </p:spPr>
        <p:txBody>
          <a:bodyPr>
            <a:normAutofit/>
          </a:bodyPr>
          <a:lstStyle/>
          <a:p>
            <a:r>
              <a:rPr lang="it-IT" sz="3800" dirty="0"/>
              <a:t>Materialisme adalah paham dalam filsafat yang menyatakan bahwa </a:t>
            </a:r>
            <a:r>
              <a:rPr lang="it-IT" sz="5400" b="1" dirty="0"/>
              <a:t>hal yang dapat dikatakan benar-benar ada adalah materi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0BC57B3-FA4D-056D-DA01-3EEBEDF7EFED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Dualisme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343891"/>
            <a:ext cx="7043929" cy="5268892"/>
          </a:xfrm>
        </p:spPr>
        <p:txBody>
          <a:bodyPr>
            <a:normAutofit fontScale="85000" lnSpcReduction="10000"/>
          </a:bodyPr>
          <a:lstStyle/>
          <a:p>
            <a:r>
              <a:rPr lang="it-IT" sz="4000" dirty="0"/>
              <a:t>Dualisme merupakan pandangan filosofis yang menegaskan </a:t>
            </a:r>
            <a:r>
              <a:rPr lang="it-IT" sz="4800" b="1" dirty="0"/>
              <a:t>eksistensi dari 2 bidang/dunia yang terpisah, unik, tidak dapat direduksi</a:t>
            </a:r>
          </a:p>
          <a:p>
            <a:endParaRPr lang="it-IT" sz="4000" dirty="0"/>
          </a:p>
          <a:p>
            <a:endParaRPr lang="it-IT" sz="4000" dirty="0"/>
          </a:p>
          <a:p>
            <a:r>
              <a:rPr lang="it-IT" sz="4000" dirty="0"/>
              <a:t>Contoh: Adikodrati/Kodrati </a:t>
            </a:r>
          </a:p>
          <a:p>
            <a:r>
              <a:rPr lang="it-IT" sz="4000" dirty="0"/>
              <a:t>Roh/Materi</a:t>
            </a:r>
          </a:p>
          <a:p>
            <a:r>
              <a:rPr lang="it-IT" sz="4000" dirty="0"/>
              <a:t>Jiwa/Badan</a:t>
            </a:r>
          </a:p>
          <a:p>
            <a:r>
              <a:rPr lang="it-IT" sz="4000" dirty="0"/>
              <a:t>Kekuatan/Kejahatan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F23DD9-273A-21FA-9B6C-496FD4331758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Empirisme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0"/>
            <a:ext cx="6836110" cy="5120917"/>
          </a:xfrm>
        </p:spPr>
        <p:txBody>
          <a:bodyPr>
            <a:normAutofit fontScale="70000" lnSpcReduction="20000"/>
          </a:bodyPr>
          <a:lstStyle/>
          <a:p>
            <a:r>
              <a:rPr lang="it-IT" sz="5400" dirty="0"/>
              <a:t>Empirisme adalah suatu aliran dalam filsafat yang menyatakan bahwa </a:t>
            </a:r>
            <a:r>
              <a:rPr lang="it-IT" sz="6300" b="1" dirty="0"/>
              <a:t>semua pengetahuan berasal dari pengalaman indera manusia. Kebenaran hanya dapat diperoleh melalui pengalaman.</a:t>
            </a:r>
          </a:p>
          <a:p>
            <a:endParaRPr lang="it-IT" sz="5400" dirty="0"/>
          </a:p>
          <a:p>
            <a:r>
              <a:rPr lang="it-IT" sz="5400" dirty="0"/>
              <a:t>Empirisme adalah vs Rasionalisme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53B35D2-3A96-C386-5366-FB8F525500BF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6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Rasionalisme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1"/>
            <a:ext cx="6836110" cy="4674509"/>
          </a:xfrm>
        </p:spPr>
        <p:txBody>
          <a:bodyPr>
            <a:normAutofit/>
          </a:bodyPr>
          <a:lstStyle/>
          <a:p>
            <a:r>
              <a:rPr lang="it-IT" sz="3800" dirty="0"/>
              <a:t>Rasionalisme adalah doktrin filsafat yang menyatakan bahwa </a:t>
            </a:r>
            <a:r>
              <a:rPr lang="it-IT" sz="4400" b="1" dirty="0"/>
              <a:t>kebenaran harus ditentukan atau diperoleh dari pembuktian, logika, dan analisis yang berdasarkan fakta, </a:t>
            </a:r>
            <a:r>
              <a:rPr lang="it-IT" sz="3800" dirty="0"/>
              <a:t>bukan berasal dari pengalaman inderawi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4A4B282-05B6-A4C9-2FF4-9581EDE4C959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1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Fenomenalisme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1"/>
            <a:ext cx="6836110" cy="4674509"/>
          </a:xfrm>
        </p:spPr>
        <p:txBody>
          <a:bodyPr>
            <a:normAutofit/>
          </a:bodyPr>
          <a:lstStyle/>
          <a:p>
            <a:r>
              <a:rPr lang="it-IT" sz="3800" dirty="0"/>
              <a:t>Fenomenalisme adalah aliran filsafat yang menganggap </a:t>
            </a:r>
            <a:r>
              <a:rPr lang="it-IT" sz="4400" b="1" dirty="0"/>
              <a:t>fenomena atau gejala sebagai sumber pengetahuan dan kebenaran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2A6F-CA2E-95BA-975D-BC898B9A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343890"/>
            <a:ext cx="4395216" cy="372687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B73750E-DB81-2C79-2C38-3004207B797F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1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1" y="1585514"/>
            <a:ext cx="10280073" cy="4316521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merupakan</a:t>
            </a:r>
            <a:r>
              <a:rPr lang="en-US" sz="4000" dirty="0"/>
              <a:t> </a:t>
            </a:r>
            <a:r>
              <a:rPr lang="en-US" sz="4000" dirty="0" err="1"/>
              <a:t>kompetensi</a:t>
            </a:r>
            <a:r>
              <a:rPr lang="en-US" sz="4000" dirty="0"/>
              <a:t> dan </a:t>
            </a:r>
            <a:r>
              <a:rPr lang="en-US" sz="4000" dirty="0" err="1"/>
              <a:t>keterampilan</a:t>
            </a:r>
            <a:r>
              <a:rPr lang="en-US" sz="4000" dirty="0"/>
              <a:t> </a:t>
            </a:r>
            <a:r>
              <a:rPr lang="en-US" sz="4000" dirty="0" err="1"/>
              <a:t>utama</a:t>
            </a:r>
            <a:r>
              <a:rPr lang="en-US" sz="4000" dirty="0"/>
              <a:t> 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digali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menyambut</a:t>
            </a:r>
            <a:r>
              <a:rPr lang="en-US" sz="4000" dirty="0"/>
              <a:t> </a:t>
            </a:r>
            <a:r>
              <a:rPr lang="en-US" sz="4000" dirty="0" err="1"/>
              <a:t>revolusi</a:t>
            </a:r>
            <a:r>
              <a:rPr lang="en-US" sz="4000" dirty="0"/>
              <a:t> </a:t>
            </a:r>
            <a:r>
              <a:rPr lang="en-US" sz="4000" dirty="0" err="1"/>
              <a:t>industri</a:t>
            </a:r>
            <a:r>
              <a:rPr lang="en-US" sz="4000" dirty="0"/>
              <a:t> 4.0 dan </a:t>
            </a:r>
            <a:r>
              <a:rPr lang="en-US" sz="4000" dirty="0" err="1"/>
              <a:t>konsepsi</a:t>
            </a:r>
            <a:r>
              <a:rPr lang="en-US" sz="4000" dirty="0"/>
              <a:t> </a:t>
            </a:r>
            <a:r>
              <a:rPr lang="en-US" sz="4000" dirty="0" err="1"/>
              <a:t>pendidikan</a:t>
            </a:r>
            <a:r>
              <a:rPr lang="en-US" sz="4000" dirty="0"/>
              <a:t> </a:t>
            </a:r>
            <a:r>
              <a:rPr lang="en-US" sz="4000" dirty="0" err="1"/>
              <a:t>abad</a:t>
            </a:r>
            <a:r>
              <a:rPr lang="en-US" sz="4000" dirty="0"/>
              <a:t> ke-21</a:t>
            </a:r>
          </a:p>
          <a:p>
            <a:endParaRPr lang="en-US" sz="4000" dirty="0"/>
          </a:p>
          <a:p>
            <a:r>
              <a:rPr lang="en-US" sz="4000" dirty="0" err="1"/>
              <a:t>Penelitian</a:t>
            </a:r>
            <a:r>
              <a:rPr lang="en-US" sz="4000" dirty="0"/>
              <a:t>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menunjukkan</a:t>
            </a:r>
            <a:r>
              <a:rPr lang="en-US" sz="4000" dirty="0"/>
              <a:t> </a:t>
            </a:r>
            <a:r>
              <a:rPr lang="en-US" sz="4000" dirty="0" err="1"/>
              <a:t>bahwa</a:t>
            </a:r>
            <a:r>
              <a:rPr lang="en-US" sz="4000" dirty="0"/>
              <a:t> </a:t>
            </a:r>
            <a:r>
              <a:rPr lang="en-US" sz="4000" dirty="0" err="1"/>
              <a:t>pekerjaan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mengambil</a:t>
            </a:r>
            <a:r>
              <a:rPr lang="en-US" sz="4000" dirty="0"/>
              <a:t> </a:t>
            </a:r>
            <a:r>
              <a:rPr lang="en-US" sz="4000" dirty="0" err="1"/>
              <a:t>alih</a:t>
            </a:r>
            <a:r>
              <a:rPr lang="en-US" sz="4000" dirty="0"/>
              <a:t> di masa </a:t>
            </a:r>
            <a:r>
              <a:rPr lang="en-US" sz="4000" dirty="0" err="1"/>
              <a:t>depan</a:t>
            </a:r>
            <a:r>
              <a:rPr lang="en-US" sz="4000" dirty="0"/>
              <a:t>. Hal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disebabkan</a:t>
            </a:r>
            <a:r>
              <a:rPr lang="en-US" sz="4000" dirty="0"/>
              <a:t> oleh </a:t>
            </a:r>
            <a:r>
              <a:rPr lang="en-US" sz="4000" dirty="0" err="1"/>
              <a:t>pekerjaan</a:t>
            </a:r>
            <a:r>
              <a:rPr lang="en-US" sz="4000" dirty="0"/>
              <a:t> </a:t>
            </a:r>
            <a:r>
              <a:rPr lang="en-US" sz="4000" dirty="0" err="1"/>
              <a:t>rutin</a:t>
            </a:r>
            <a:r>
              <a:rPr lang="en-US" sz="4000" dirty="0"/>
              <a:t> yang </a:t>
            </a:r>
            <a:r>
              <a:rPr lang="en-US" sz="4000" dirty="0" err="1"/>
              <a:t>mengulang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diambil</a:t>
            </a:r>
            <a:r>
              <a:rPr lang="en-US" sz="4000" dirty="0"/>
              <a:t> </a:t>
            </a:r>
            <a:r>
              <a:rPr lang="en-US" sz="4000" dirty="0" err="1"/>
              <a:t>alih</a:t>
            </a:r>
            <a:r>
              <a:rPr lang="en-US" sz="4000" dirty="0"/>
              <a:t> oleh robot dan proses </a:t>
            </a:r>
            <a:r>
              <a:rPr lang="en-US" sz="4000" dirty="0" err="1"/>
              <a:t>otomatisasi</a:t>
            </a:r>
            <a:r>
              <a:rPr lang="en-US" sz="4000" dirty="0"/>
              <a:t> </a:t>
            </a:r>
            <a:r>
              <a:rPr lang="en-US" sz="4000" dirty="0" err="1"/>
              <a:t>lainnya</a:t>
            </a:r>
            <a:r>
              <a:rPr lang="en-US" sz="4000" dirty="0"/>
              <a:t> (Karim &amp; </a:t>
            </a:r>
            <a:r>
              <a:rPr lang="en-US" sz="4000" dirty="0" err="1"/>
              <a:t>Daryanto</a:t>
            </a:r>
            <a:r>
              <a:rPr lang="en-US" sz="4000" dirty="0"/>
              <a:t>, 2017.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BB3EAD-69F0-048B-B96F-59AA71DE7D13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092BE-38ED-F136-7384-19DC6AD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53" y="688523"/>
            <a:ext cx="9144000" cy="676656"/>
          </a:xfrm>
        </p:spPr>
        <p:txBody>
          <a:bodyPr/>
          <a:lstStyle/>
          <a:p>
            <a:r>
              <a:rPr lang="en-US" sz="4800" dirty="0"/>
              <a:t>BERFIKIR KREATIF</a:t>
            </a:r>
          </a:p>
        </p:txBody>
      </p:sp>
    </p:spTree>
    <p:extLst>
      <p:ext uri="{BB962C8B-B14F-4D97-AF65-F5344CB8AC3E}">
        <p14:creationId xmlns:p14="http://schemas.microsoft.com/office/powerpoint/2010/main" val="226008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1" y="1585514"/>
            <a:ext cx="10280073" cy="4316521"/>
          </a:xfrm>
        </p:spPr>
        <p:txBody>
          <a:bodyPr>
            <a:normAutofit/>
          </a:bodyPr>
          <a:lstStyle/>
          <a:p>
            <a:r>
              <a:rPr lang="en-US" sz="3400" dirty="0" err="1"/>
              <a:t>Keterampilan</a:t>
            </a:r>
            <a:r>
              <a:rPr lang="en-US" sz="3400" dirty="0"/>
              <a:t> dan </a:t>
            </a:r>
            <a:r>
              <a:rPr lang="en-US" sz="3400" dirty="0" err="1"/>
              <a:t>kompetensi</a:t>
            </a:r>
            <a:r>
              <a:rPr lang="en-US" sz="3400" dirty="0"/>
              <a:t> yang </a:t>
            </a:r>
            <a:r>
              <a:rPr lang="en-US" sz="3400" dirty="0" err="1"/>
              <a:t>penting</a:t>
            </a:r>
            <a:r>
              <a:rPr lang="en-US" sz="3400" dirty="0"/>
              <a:t> </a:t>
            </a:r>
            <a:r>
              <a:rPr lang="en-US" sz="3400" dirty="0" err="1"/>
              <a:t>diasah</a:t>
            </a:r>
            <a:r>
              <a:rPr lang="en-US" sz="3400" dirty="0"/>
              <a:t> </a:t>
            </a:r>
            <a:r>
              <a:rPr lang="en-US" sz="3400" dirty="0" err="1"/>
              <a:t>baik</a:t>
            </a:r>
            <a:r>
              <a:rPr lang="en-US" sz="3400" dirty="0"/>
              <a:t> </a:t>
            </a:r>
            <a:r>
              <a:rPr lang="en-US" sz="3400" dirty="0" err="1"/>
              <a:t>untuk</a:t>
            </a:r>
            <a:r>
              <a:rPr lang="en-US" sz="3400" dirty="0"/>
              <a:t> </a:t>
            </a:r>
            <a:r>
              <a:rPr lang="en-US" sz="3400" dirty="0" err="1"/>
              <a:t>peserta</a:t>
            </a:r>
            <a:r>
              <a:rPr lang="en-US" sz="3400" dirty="0"/>
              <a:t> </a:t>
            </a:r>
            <a:r>
              <a:rPr lang="en-US" sz="3400" dirty="0" err="1"/>
              <a:t>didik</a:t>
            </a:r>
            <a:r>
              <a:rPr lang="en-US" sz="3400" dirty="0"/>
              <a:t>, guru, </a:t>
            </a:r>
            <a:r>
              <a:rPr lang="en-US" sz="3400" dirty="0" err="1"/>
              <a:t>maupun</a:t>
            </a:r>
            <a:r>
              <a:rPr lang="en-US" sz="3400" dirty="0"/>
              <a:t> </a:t>
            </a:r>
            <a:r>
              <a:rPr lang="en-US" sz="3400" dirty="0" err="1"/>
              <a:t>masyarakat</a:t>
            </a:r>
            <a:r>
              <a:rPr lang="en-US" sz="3400" dirty="0"/>
              <a:t> pada </a:t>
            </a:r>
            <a:r>
              <a:rPr lang="en-US" sz="3400" dirty="0" err="1"/>
              <a:t>umumnya</a:t>
            </a:r>
            <a:r>
              <a:rPr lang="en-US" sz="3400" dirty="0"/>
              <a:t> agar </a:t>
            </a:r>
            <a:r>
              <a:rPr lang="en-US" sz="3400" dirty="0" err="1"/>
              <a:t>memiliki</a:t>
            </a:r>
            <a:r>
              <a:rPr lang="en-US" sz="3400" dirty="0"/>
              <a:t> </a:t>
            </a:r>
            <a:r>
              <a:rPr lang="en-US" sz="3400" dirty="0" err="1"/>
              <a:t>daya</a:t>
            </a:r>
            <a:r>
              <a:rPr lang="en-US" sz="3400" dirty="0"/>
              <a:t> </a:t>
            </a:r>
            <a:r>
              <a:rPr lang="en-US" sz="3400" dirty="0" err="1"/>
              <a:t>kompetisi</a:t>
            </a:r>
            <a:r>
              <a:rPr lang="en-US" sz="3400" dirty="0"/>
              <a:t> yang </a:t>
            </a:r>
            <a:r>
              <a:rPr lang="en-US" sz="3400" dirty="0" err="1"/>
              <a:t>kuat</a:t>
            </a:r>
            <a:r>
              <a:rPr lang="en-US" sz="3400" dirty="0"/>
              <a:t> di zaman yang </a:t>
            </a:r>
            <a:r>
              <a:rPr lang="en-US" sz="3400" dirty="0" err="1"/>
              <a:t>tidak</a:t>
            </a:r>
            <a:r>
              <a:rPr lang="en-US" sz="3400" dirty="0"/>
              <a:t> lama </a:t>
            </a:r>
            <a:r>
              <a:rPr lang="en-US" sz="3400" dirty="0" err="1"/>
              <a:t>lagi</a:t>
            </a:r>
            <a:r>
              <a:rPr lang="en-US" sz="3400" dirty="0"/>
              <a:t> </a:t>
            </a:r>
            <a:r>
              <a:rPr lang="en-US" sz="3400" dirty="0" err="1"/>
              <a:t>akan</a:t>
            </a:r>
            <a:r>
              <a:rPr lang="en-US" sz="3400" dirty="0"/>
              <a:t> </a:t>
            </a:r>
            <a:r>
              <a:rPr lang="en-US" sz="3400" dirty="0" err="1"/>
              <a:t>serba</a:t>
            </a:r>
            <a:r>
              <a:rPr lang="en-US" sz="3400" dirty="0"/>
              <a:t> </a:t>
            </a:r>
            <a:r>
              <a:rPr lang="en-US" sz="3400" dirty="0" err="1"/>
              <a:t>diotomatisasi</a:t>
            </a:r>
            <a:r>
              <a:rPr lang="en-US" sz="3400" dirty="0"/>
              <a:t> oleh </a:t>
            </a:r>
            <a:r>
              <a:rPr lang="en-US" sz="3400" dirty="0" err="1"/>
              <a:t>kecerdasan</a:t>
            </a:r>
            <a:r>
              <a:rPr lang="en-US" sz="3400" dirty="0"/>
              <a:t> </a:t>
            </a:r>
            <a:r>
              <a:rPr lang="en-US" sz="3400" dirty="0" err="1"/>
              <a:t>buatan</a:t>
            </a:r>
            <a:endParaRPr lang="en-US" sz="34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BB3EAD-69F0-048B-B96F-59AA71DE7D13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092BE-38ED-F136-7384-19DC6AD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53" y="688523"/>
            <a:ext cx="9144000" cy="676656"/>
          </a:xfrm>
        </p:spPr>
        <p:txBody>
          <a:bodyPr/>
          <a:lstStyle/>
          <a:p>
            <a:r>
              <a:rPr lang="en-US" sz="4800" dirty="0"/>
              <a:t>BERFIKIR KREATIF</a:t>
            </a:r>
          </a:p>
        </p:txBody>
      </p:sp>
    </p:spTree>
    <p:extLst>
      <p:ext uri="{BB962C8B-B14F-4D97-AF65-F5344CB8AC3E}">
        <p14:creationId xmlns:p14="http://schemas.microsoft.com/office/powerpoint/2010/main" val="64024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5" y="430963"/>
            <a:ext cx="8811490" cy="1273146"/>
          </a:xfrm>
        </p:spPr>
        <p:txBody>
          <a:bodyPr/>
          <a:lstStyle/>
          <a:p>
            <a:pPr algn="ctr"/>
            <a:r>
              <a:rPr lang="en-US" sz="5400" dirty="0" err="1"/>
              <a:t>Kreatif</a:t>
            </a:r>
            <a:r>
              <a:rPr lang="en-US" sz="5400" dirty="0"/>
              <a:t> = </a:t>
            </a:r>
            <a:br>
              <a:rPr lang="en-US" sz="5400" dirty="0"/>
            </a:br>
            <a:r>
              <a:rPr lang="en-US" sz="5400" dirty="0" err="1"/>
              <a:t>Sesuatu</a:t>
            </a:r>
            <a:r>
              <a:rPr lang="en-US" sz="5400" dirty="0"/>
              <a:t> Yang </a:t>
            </a:r>
            <a:r>
              <a:rPr lang="en-US" sz="5400" dirty="0" err="1"/>
              <a:t>Baru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704CB-3395-D856-8647-65A828C9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5" y="1801091"/>
            <a:ext cx="7638617" cy="435032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2DB6942-1001-4D8B-6D2B-1604E69C40D5}"/>
              </a:ext>
            </a:extLst>
          </p:cNvPr>
          <p:cNvSpPr txBox="1">
            <a:spLocks/>
          </p:cNvSpPr>
          <p:nvPr/>
        </p:nvSpPr>
        <p:spPr>
          <a:xfrm>
            <a:off x="4247388" y="6491684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ADEB-E5AB-A7B8-DEF1-CA4EDD1B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Kontrak</a:t>
            </a:r>
            <a:r>
              <a:rPr lang="en-US" sz="3600" dirty="0"/>
              <a:t> </a:t>
            </a:r>
            <a:r>
              <a:rPr lang="en-US" sz="3600" dirty="0" err="1"/>
              <a:t>Kuliah</a:t>
            </a:r>
            <a:br>
              <a:rPr lang="en-US" sz="3600" dirty="0"/>
            </a:br>
            <a:r>
              <a:rPr lang="en-US" sz="3600" dirty="0" err="1"/>
              <a:t>Kehadiran</a:t>
            </a:r>
            <a:r>
              <a:rPr lang="en-US" sz="3600" dirty="0"/>
              <a:t> 10%, UTS 15 %, UAS 25%, </a:t>
            </a:r>
            <a:r>
              <a:rPr lang="en-US" sz="3600" dirty="0" err="1"/>
              <a:t>Tugas</a:t>
            </a:r>
            <a:r>
              <a:rPr lang="en-US" sz="3600" dirty="0"/>
              <a:t> 50%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E03AE-2744-0C18-EEE0-C62D994D8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4019" y="6437099"/>
            <a:ext cx="3438144" cy="3108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3A8B9-F18D-9689-38AB-532619C29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7"/>
          <a:stretch/>
        </p:blipFill>
        <p:spPr>
          <a:xfrm>
            <a:off x="1634836" y="1717964"/>
            <a:ext cx="8548255" cy="4156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810FB0-F17E-2A77-767F-B86256406ECB}"/>
              </a:ext>
            </a:extLst>
          </p:cNvPr>
          <p:cNvSpPr/>
          <p:nvPr/>
        </p:nvSpPr>
        <p:spPr>
          <a:xfrm>
            <a:off x="2895600" y="5209309"/>
            <a:ext cx="2299855" cy="595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4C7F03-AAD9-62A7-3776-9C5302A1A53B}"/>
                  </a:ext>
                </a:extLst>
              </p14:cNvPr>
              <p14:cNvContentPartPr/>
              <p14:nvPr/>
            </p14:nvContentPartPr>
            <p14:xfrm>
              <a:off x="2909149" y="5134364"/>
              <a:ext cx="601920" cy="22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4C7F03-AAD9-62A7-3776-9C5302A1A5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1509" y="5116364"/>
                <a:ext cx="637560" cy="264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ECE6427-8C80-50BE-A086-BAD3F37A4BFB}"/>
              </a:ext>
            </a:extLst>
          </p:cNvPr>
          <p:cNvSpPr/>
          <p:nvPr/>
        </p:nvSpPr>
        <p:spPr>
          <a:xfrm>
            <a:off x="1634837" y="5276349"/>
            <a:ext cx="44611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Paling lama </a:t>
            </a:r>
            <a:r>
              <a:rPr lang="en-US" sz="2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masuk</a:t>
            </a:r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kelas</a:t>
            </a:r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10.50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38F119B8-520F-B1C8-062A-9938BEDF3D4C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9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2" y="1585515"/>
            <a:ext cx="10016282" cy="3762340"/>
          </a:xfrm>
        </p:spPr>
        <p:txBody>
          <a:bodyPr>
            <a:normAutofit fontScale="92500"/>
          </a:bodyPr>
          <a:lstStyle/>
          <a:p>
            <a:r>
              <a:rPr lang="en-US" sz="4000" b="1" dirty="0" err="1"/>
              <a:t>Kemampuan</a:t>
            </a:r>
            <a:r>
              <a:rPr lang="en-US" sz="4000" b="1" dirty="0"/>
              <a:t> </a:t>
            </a:r>
            <a:r>
              <a:rPr lang="en-US" sz="4000" b="1" dirty="0" err="1"/>
              <a:t>individu</a:t>
            </a:r>
            <a:r>
              <a:rPr lang="en-US" sz="4000" b="1" dirty="0"/>
              <a:t> </a:t>
            </a:r>
            <a:r>
              <a:rPr lang="en-US" sz="4000" b="1" dirty="0" err="1"/>
              <a:t>untuk</a:t>
            </a:r>
            <a:r>
              <a:rPr lang="en-US" sz="4000" b="1" dirty="0"/>
              <a:t> </a:t>
            </a:r>
            <a:r>
              <a:rPr lang="en-US" sz="4000" b="1" dirty="0" err="1"/>
              <a:t>memikirkan</a:t>
            </a:r>
            <a:r>
              <a:rPr lang="en-US" sz="4000" b="1" dirty="0"/>
              <a:t> </a:t>
            </a:r>
            <a:r>
              <a:rPr lang="en-US" sz="4000" b="1" dirty="0" err="1"/>
              <a:t>apa</a:t>
            </a:r>
            <a:r>
              <a:rPr lang="en-US" sz="4000" b="1" dirty="0"/>
              <a:t> yang </a:t>
            </a:r>
            <a:r>
              <a:rPr lang="en-US" sz="4000" b="1" dirty="0" err="1"/>
              <a:t>telah</a:t>
            </a:r>
            <a:r>
              <a:rPr lang="en-US" sz="4000" b="1" dirty="0"/>
              <a:t> </a:t>
            </a:r>
            <a:r>
              <a:rPr lang="en-US" sz="4000" b="1" dirty="0" err="1"/>
              <a:t>dipikirkan</a:t>
            </a:r>
            <a:r>
              <a:rPr lang="en-US" sz="4000" b="1" dirty="0"/>
              <a:t> </a:t>
            </a:r>
            <a:r>
              <a:rPr lang="en-US" sz="4000" b="1" dirty="0" err="1"/>
              <a:t>semua</a:t>
            </a:r>
            <a:r>
              <a:rPr lang="en-US" sz="4000" b="1" dirty="0"/>
              <a:t> orang </a:t>
            </a:r>
            <a:r>
              <a:rPr lang="en-US" sz="4000" b="1" dirty="0" err="1"/>
              <a:t>sehingga</a:t>
            </a:r>
            <a:r>
              <a:rPr lang="en-US" sz="4000" b="1" dirty="0"/>
              <a:t> </a:t>
            </a:r>
            <a:r>
              <a:rPr lang="en-US" sz="4000" b="1" dirty="0" err="1"/>
              <a:t>individu</a:t>
            </a:r>
            <a:r>
              <a:rPr lang="en-US" sz="4000" b="1" dirty="0"/>
              <a:t> </a:t>
            </a:r>
            <a:r>
              <a:rPr lang="en-US" sz="4000" b="1" dirty="0" err="1"/>
              <a:t>tersebut</a:t>
            </a:r>
            <a:r>
              <a:rPr lang="en-US" sz="4000" b="1" dirty="0"/>
              <a:t> </a:t>
            </a:r>
            <a:r>
              <a:rPr lang="en-US" sz="4000" b="1" dirty="0" err="1"/>
              <a:t>mampu</a:t>
            </a:r>
            <a:r>
              <a:rPr lang="en-US" sz="4000" b="1" dirty="0"/>
              <a:t> </a:t>
            </a:r>
            <a:r>
              <a:rPr lang="en-US" sz="4000" b="1" dirty="0" err="1"/>
              <a:t>mengerjakan</a:t>
            </a:r>
            <a:r>
              <a:rPr lang="en-US" sz="4000" b="1" dirty="0"/>
              <a:t> </a:t>
            </a:r>
            <a:r>
              <a:rPr lang="en-US" sz="4000" b="1" dirty="0" err="1"/>
              <a:t>apa</a:t>
            </a:r>
            <a:r>
              <a:rPr lang="en-US" sz="4000" b="1" dirty="0"/>
              <a:t> yang </a:t>
            </a:r>
            <a:r>
              <a:rPr lang="en-US" sz="4000" b="1" dirty="0" err="1"/>
              <a:t>belum</a:t>
            </a:r>
            <a:r>
              <a:rPr lang="en-US" sz="4000" b="1" dirty="0"/>
              <a:t> </a:t>
            </a:r>
            <a:r>
              <a:rPr lang="en-US" sz="4000" b="1" dirty="0" err="1"/>
              <a:t>pernah</a:t>
            </a:r>
            <a:r>
              <a:rPr lang="en-US" sz="4000" b="1" dirty="0"/>
              <a:t> </a:t>
            </a:r>
            <a:r>
              <a:rPr lang="en-US" sz="4000" b="1" dirty="0" err="1"/>
              <a:t>dikerjakan</a:t>
            </a:r>
            <a:r>
              <a:rPr lang="en-US" sz="4000" b="1" dirty="0"/>
              <a:t> oleh </a:t>
            </a:r>
            <a:r>
              <a:rPr lang="en-US" sz="4000" b="1" dirty="0" err="1"/>
              <a:t>semua</a:t>
            </a:r>
            <a:r>
              <a:rPr lang="en-US" sz="4000" b="1" dirty="0"/>
              <a:t> orang (Maxwell, 2004)</a:t>
            </a:r>
          </a:p>
          <a:p>
            <a:endParaRPr lang="en-US" sz="3200" dirty="0"/>
          </a:p>
          <a:p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</a:t>
            </a:r>
            <a:r>
              <a:rPr lang="en-US" sz="3200" dirty="0" err="1"/>
              <a:t>bermacam-macam</a:t>
            </a:r>
            <a:r>
              <a:rPr lang="en-US" sz="3200" dirty="0"/>
              <a:t> </a:t>
            </a:r>
            <a:r>
              <a:rPr lang="en-US" sz="3200" dirty="0" err="1"/>
              <a:t>kemungkinan</a:t>
            </a:r>
            <a:r>
              <a:rPr lang="en-US" sz="3200" dirty="0"/>
              <a:t> </a:t>
            </a:r>
            <a:r>
              <a:rPr lang="en-US" sz="3200" dirty="0" err="1"/>
              <a:t>penyelesaian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(</a:t>
            </a:r>
            <a:r>
              <a:rPr lang="en-US" sz="3200" dirty="0" err="1"/>
              <a:t>Munandar</a:t>
            </a:r>
            <a:r>
              <a:rPr lang="en-US" sz="3200" dirty="0"/>
              <a:t>, 2009)</a:t>
            </a:r>
          </a:p>
          <a:p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BB3EAD-69F0-048B-B96F-59AA71DE7D13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092BE-38ED-F136-7384-19DC6AD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53" y="688523"/>
            <a:ext cx="9144000" cy="676656"/>
          </a:xfrm>
        </p:spPr>
        <p:txBody>
          <a:bodyPr/>
          <a:lstStyle/>
          <a:p>
            <a:r>
              <a:rPr lang="en-US" sz="4800" dirty="0"/>
              <a:t>BERFIKIR KREATIF</a:t>
            </a:r>
          </a:p>
        </p:txBody>
      </p:sp>
    </p:spTree>
    <p:extLst>
      <p:ext uri="{BB962C8B-B14F-4D97-AF65-F5344CB8AC3E}">
        <p14:creationId xmlns:p14="http://schemas.microsoft.com/office/powerpoint/2010/main" val="43435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2" y="1585515"/>
            <a:ext cx="10016282" cy="3762340"/>
          </a:xfrm>
        </p:spPr>
        <p:txBody>
          <a:bodyPr>
            <a:normAutofit/>
          </a:bodyPr>
          <a:lstStyle/>
          <a:p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yang </a:t>
            </a:r>
            <a:r>
              <a:rPr lang="en-US" sz="4000" dirty="0" err="1"/>
              <a:t>berusaha</a:t>
            </a:r>
            <a:r>
              <a:rPr lang="en-US" sz="4000" dirty="0"/>
              <a:t> </a:t>
            </a:r>
            <a:r>
              <a:rPr lang="en-US" sz="4000" dirty="0" err="1"/>
              <a:t>menciptakan</a:t>
            </a:r>
            <a:r>
              <a:rPr lang="en-US" sz="4000" dirty="0"/>
              <a:t> </a:t>
            </a:r>
            <a:r>
              <a:rPr lang="en-US" sz="4000" dirty="0" err="1"/>
              <a:t>gagasan</a:t>
            </a:r>
            <a:r>
              <a:rPr lang="en-US" sz="4000" dirty="0"/>
              <a:t> yang </a:t>
            </a:r>
            <a:r>
              <a:rPr lang="en-US" sz="4000" dirty="0" err="1"/>
              <a:t>baru</a:t>
            </a:r>
            <a:r>
              <a:rPr lang="en-US" sz="4000" dirty="0"/>
              <a:t>. </a:t>
            </a:r>
            <a:r>
              <a:rPr lang="en-US" sz="4000" dirty="0" err="1"/>
              <a:t>Namun</a:t>
            </a:r>
            <a:r>
              <a:rPr lang="en-US" sz="4000" dirty="0"/>
              <a:t> </a:t>
            </a:r>
            <a:r>
              <a:rPr lang="en-US" sz="4000" dirty="0" err="1"/>
              <a:t>demikian</a:t>
            </a:r>
            <a:r>
              <a:rPr lang="en-US" sz="4000" dirty="0"/>
              <a:t>, </a:t>
            </a:r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juga </a:t>
            </a:r>
            <a:r>
              <a:rPr lang="en-US" sz="4000" dirty="0" err="1"/>
              <a:t>melibatkan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proses </a:t>
            </a:r>
            <a:r>
              <a:rPr lang="en-US" sz="4000" dirty="0" err="1"/>
              <a:t>sistematis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mencapai</a:t>
            </a:r>
            <a:r>
              <a:rPr lang="en-US" sz="4000" dirty="0"/>
              <a:t> </a:t>
            </a:r>
            <a:r>
              <a:rPr lang="en-US" sz="4000" dirty="0" err="1"/>
              <a:t>kebaruannya</a:t>
            </a:r>
            <a:r>
              <a:rPr lang="en-US" sz="4000" dirty="0"/>
              <a:t> (Harriman, 2007)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BB3EAD-69F0-048B-B96F-59AA71DE7D13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092BE-38ED-F136-7384-19DC6AD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53" y="688523"/>
            <a:ext cx="9144000" cy="676656"/>
          </a:xfrm>
        </p:spPr>
        <p:txBody>
          <a:bodyPr/>
          <a:lstStyle/>
          <a:p>
            <a:r>
              <a:rPr lang="en-US" sz="4800" dirty="0"/>
              <a:t>BERFIKIR KREATIF</a:t>
            </a:r>
          </a:p>
        </p:txBody>
      </p:sp>
    </p:spTree>
    <p:extLst>
      <p:ext uri="{BB962C8B-B14F-4D97-AF65-F5344CB8AC3E}">
        <p14:creationId xmlns:p14="http://schemas.microsoft.com/office/powerpoint/2010/main" val="352288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381" y="1585514"/>
            <a:ext cx="10695709" cy="458396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didefinisikan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seluruh</a:t>
            </a:r>
            <a:r>
              <a:rPr lang="en-US" sz="4000" dirty="0"/>
              <a:t> </a:t>
            </a:r>
            <a:r>
              <a:rPr lang="en-US" sz="4000" dirty="0" err="1"/>
              <a:t>rangkaian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/>
              <a:t>kognitif</a:t>
            </a:r>
            <a:r>
              <a:rPr lang="en-US" sz="4000" dirty="0"/>
              <a:t> yang </a:t>
            </a:r>
            <a:r>
              <a:rPr lang="en-US" sz="4000" dirty="0" err="1"/>
              <a:t>digunakan</a:t>
            </a:r>
            <a:r>
              <a:rPr lang="en-US" sz="4000" dirty="0"/>
              <a:t> </a:t>
            </a:r>
            <a:r>
              <a:rPr lang="en-US" sz="4000" dirty="0" err="1"/>
              <a:t>individu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menghadapi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dirty="0" err="1"/>
              <a:t>sehingga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mencoba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dirty="0" err="1"/>
              <a:t>imajinasi</a:t>
            </a:r>
            <a:r>
              <a:rPr lang="en-US" sz="4000" dirty="0"/>
              <a:t>, </a:t>
            </a:r>
            <a:r>
              <a:rPr lang="en-US" sz="4000" dirty="0" err="1"/>
              <a:t>kecerdasan</a:t>
            </a:r>
            <a:r>
              <a:rPr lang="en-US" sz="4000" dirty="0"/>
              <a:t>, </a:t>
            </a:r>
            <a:r>
              <a:rPr lang="en-US" sz="4000" dirty="0" err="1"/>
              <a:t>wawasan</a:t>
            </a:r>
            <a:r>
              <a:rPr lang="en-US" sz="4000" dirty="0"/>
              <a:t> dan ide-ide </a:t>
            </a:r>
            <a:r>
              <a:rPr lang="en-US" sz="4000" dirty="0" err="1"/>
              <a:t>ketika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menghadapi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situasi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. </a:t>
            </a:r>
          </a:p>
          <a:p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serangkaian</a:t>
            </a:r>
            <a:r>
              <a:rPr lang="en-US" sz="4000" dirty="0"/>
              <a:t> proses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,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tebakan</a:t>
            </a:r>
            <a:r>
              <a:rPr lang="en-US" sz="4000" dirty="0"/>
              <a:t>, </a:t>
            </a:r>
            <a:r>
              <a:rPr lang="en-US" sz="4000" dirty="0" err="1"/>
              <a:t>hipotesis</a:t>
            </a:r>
            <a:r>
              <a:rPr lang="en-US" sz="4000" dirty="0"/>
              <a:t> </a:t>
            </a:r>
            <a:r>
              <a:rPr lang="en-US" sz="4000" dirty="0" err="1"/>
              <a:t>tentang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, </a:t>
            </a:r>
            <a:r>
              <a:rPr lang="en-US" sz="4000" dirty="0" err="1"/>
              <a:t>mencari</a:t>
            </a:r>
            <a:r>
              <a:rPr lang="en-US" sz="4000" dirty="0"/>
              <a:t> </a:t>
            </a:r>
            <a:r>
              <a:rPr lang="en-US" sz="4000" dirty="0" err="1"/>
              <a:t>jawaban</a:t>
            </a:r>
            <a:r>
              <a:rPr lang="en-US" sz="4000" dirty="0"/>
              <a:t>, </a:t>
            </a:r>
            <a:r>
              <a:rPr lang="en-US" sz="4000" dirty="0" err="1"/>
              <a:t>mengusulkan</a:t>
            </a:r>
            <a:r>
              <a:rPr lang="en-US" sz="4000" dirty="0"/>
              <a:t> </a:t>
            </a:r>
            <a:r>
              <a:rPr lang="en-US" sz="4000" dirty="0" err="1"/>
              <a:t>bukti</a:t>
            </a:r>
            <a:r>
              <a:rPr lang="en-US" sz="4000" dirty="0"/>
              <a:t>, dan </a:t>
            </a:r>
            <a:r>
              <a:rPr lang="en-US" sz="4000" dirty="0" err="1"/>
              <a:t>akhirnya</a:t>
            </a:r>
            <a:r>
              <a:rPr lang="en-US" sz="4000" dirty="0"/>
              <a:t> </a:t>
            </a:r>
            <a:r>
              <a:rPr lang="en-US" sz="4000" dirty="0" err="1"/>
              <a:t>melaporkan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diaplikasikan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proses </a:t>
            </a:r>
            <a:r>
              <a:rPr lang="en-US" sz="4000" dirty="0" err="1"/>
              <a:t>penciptaan</a:t>
            </a:r>
            <a:r>
              <a:rPr lang="en-US" sz="4000" dirty="0"/>
              <a:t> (Young, </a:t>
            </a:r>
            <a:r>
              <a:rPr lang="en-US" sz="4000" dirty="0" err="1"/>
              <a:t>Balli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Bergilli</a:t>
            </a:r>
            <a:r>
              <a:rPr lang="en-US" sz="4000" dirty="0"/>
              <a:t>, 2015)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BB3EAD-69F0-048B-B96F-59AA71DE7D13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092BE-38ED-F136-7384-19DC6AD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53" y="688523"/>
            <a:ext cx="9144000" cy="676656"/>
          </a:xfrm>
        </p:spPr>
        <p:txBody>
          <a:bodyPr/>
          <a:lstStyle/>
          <a:p>
            <a:r>
              <a:rPr lang="en-US" sz="4800" dirty="0"/>
              <a:t>BERFIKIR KREATIF</a:t>
            </a:r>
          </a:p>
        </p:txBody>
      </p:sp>
    </p:spTree>
    <p:extLst>
      <p:ext uri="{BB962C8B-B14F-4D97-AF65-F5344CB8AC3E}">
        <p14:creationId xmlns:p14="http://schemas.microsoft.com/office/powerpoint/2010/main" val="371857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Ciri-ciri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2 </a:t>
            </a:r>
            <a:r>
              <a:rPr lang="en-US" sz="4000" dirty="0" err="1"/>
              <a:t>aspek</a:t>
            </a:r>
            <a:r>
              <a:rPr lang="en-US" sz="4000" dirty="0"/>
              <a:t> :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1778626"/>
            <a:ext cx="6766837" cy="4375286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kognitif</a:t>
            </a:r>
            <a:r>
              <a:rPr lang="en-US" sz="3200" dirty="0"/>
              <a:t> ; </a:t>
            </a:r>
            <a:r>
              <a:rPr lang="en-US" sz="3200" dirty="0" err="1"/>
              <a:t>ciri-ciri</a:t>
            </a:r>
            <a:r>
              <a:rPr lang="en-US" sz="3200" dirty="0"/>
              <a:t> </a:t>
            </a:r>
            <a:r>
              <a:rPr lang="en-US" sz="3200" dirty="0" err="1"/>
              <a:t>kreativitas</a:t>
            </a:r>
            <a:r>
              <a:rPr lang="en-US" sz="3200" dirty="0"/>
              <a:t> yang </a:t>
            </a:r>
            <a:r>
              <a:rPr lang="en-US" sz="3200" dirty="0" err="1"/>
              <a:t>berhubungan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4000" b="1" dirty="0" err="1"/>
              <a:t>berpikir</a:t>
            </a:r>
            <a:r>
              <a:rPr lang="en-US" sz="4000" dirty="0"/>
              <a:t> </a:t>
            </a:r>
            <a:r>
              <a:rPr lang="en-US" sz="3200" dirty="0"/>
              <a:t>yang </a:t>
            </a:r>
            <a:r>
              <a:rPr lang="en-US" sz="3200" dirty="0" err="1"/>
              <a:t>ditandai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keterampilan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misalnya</a:t>
            </a:r>
            <a:r>
              <a:rPr lang="en-US" sz="3200" dirty="0"/>
              <a:t> </a:t>
            </a:r>
            <a:r>
              <a:rPr lang="en-US" sz="3200" dirty="0" err="1"/>
              <a:t>keterampilan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lancar</a:t>
            </a:r>
            <a:r>
              <a:rPr lang="en-US" sz="3200" dirty="0"/>
              <a:t>, </a:t>
            </a:r>
            <a:r>
              <a:rPr lang="en-US" sz="3200" dirty="0" err="1"/>
              <a:t>luwes</a:t>
            </a:r>
            <a:r>
              <a:rPr lang="en-US" sz="3200" dirty="0"/>
              <a:t>/</a:t>
            </a:r>
            <a:r>
              <a:rPr lang="en-US" sz="3200" dirty="0" err="1"/>
              <a:t>fleksibel</a:t>
            </a:r>
            <a:r>
              <a:rPr lang="en-US" sz="3200" dirty="0"/>
              <a:t>, </a:t>
            </a:r>
            <a:r>
              <a:rPr lang="en-US" sz="3200" dirty="0" err="1"/>
              <a:t>orisinal</a:t>
            </a:r>
            <a:r>
              <a:rPr lang="en-US" sz="3200" dirty="0"/>
              <a:t>, </a:t>
            </a:r>
            <a:r>
              <a:rPr lang="en-US" sz="3200" dirty="0" err="1"/>
              <a:t>keterampilan</a:t>
            </a:r>
            <a:r>
              <a:rPr lang="en-US" sz="3200" dirty="0"/>
              <a:t> </a:t>
            </a:r>
            <a:r>
              <a:rPr lang="en-US" sz="3200" dirty="0" err="1"/>
              <a:t>merinci</a:t>
            </a:r>
            <a:r>
              <a:rPr lang="en-US" sz="3200" dirty="0"/>
              <a:t>, </a:t>
            </a:r>
            <a:r>
              <a:rPr lang="en-US" sz="3200" dirty="0" err="1"/>
              <a:t>keterampilan</a:t>
            </a:r>
            <a:r>
              <a:rPr lang="en-US" sz="3200" dirty="0"/>
              <a:t> </a:t>
            </a:r>
            <a:r>
              <a:rPr lang="en-US" sz="3200" dirty="0" err="1"/>
              <a:t>menilai</a:t>
            </a:r>
            <a:r>
              <a:rPr lang="en-US" sz="3200" dirty="0"/>
              <a:t>. Makin </a:t>
            </a:r>
            <a:r>
              <a:rPr lang="en-US" sz="3200" dirty="0" err="1"/>
              <a:t>kreatif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ciri-ciri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makin</a:t>
            </a:r>
            <a:r>
              <a:rPr lang="en-US" sz="3200" dirty="0"/>
              <a:t> </a:t>
            </a:r>
            <a:r>
              <a:rPr lang="en-US" sz="3200" dirty="0" err="1"/>
              <a:t>melekat</a:t>
            </a:r>
            <a:r>
              <a:rPr lang="en-US" sz="3200" dirty="0"/>
              <a:t> pada </a:t>
            </a:r>
            <a:r>
              <a:rPr lang="en-US" sz="3200" dirty="0" err="1"/>
              <a:t>dirinya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Graphic 7" descr="Stack of books with pear">
            <a:extLst>
              <a:ext uri="{FF2B5EF4-FFF2-40B4-BE49-F238E27FC236}">
                <a16:creationId xmlns:a16="http://schemas.microsoft.com/office/drawing/2014/main" id="{8E49C4EF-95F9-F1F8-C3B5-E1888689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071" y="-951668"/>
            <a:ext cx="6858000" cy="6858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9BBADBE-EFAF-C54E-2646-A19EE103E447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Ciri-ciri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2 </a:t>
            </a:r>
            <a:r>
              <a:rPr lang="en-US" sz="4000" dirty="0" err="1"/>
              <a:t>aspek</a:t>
            </a:r>
            <a:r>
              <a:rPr lang="en-US" sz="4000" dirty="0"/>
              <a:t> :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1778626"/>
            <a:ext cx="6766837" cy="3569229"/>
          </a:xfrm>
        </p:spPr>
        <p:txBody>
          <a:bodyPr>
            <a:normAutofit fontScale="92500"/>
          </a:bodyPr>
          <a:lstStyle/>
          <a:p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afektif</a:t>
            </a:r>
            <a:r>
              <a:rPr lang="en-US" sz="3200" dirty="0"/>
              <a:t> ; </a:t>
            </a:r>
            <a:r>
              <a:rPr lang="en-US" sz="3200" dirty="0" err="1"/>
              <a:t>ciri-ciri</a:t>
            </a:r>
            <a:r>
              <a:rPr lang="en-US" sz="3200" dirty="0"/>
              <a:t> </a:t>
            </a:r>
            <a:r>
              <a:rPr lang="en-US" sz="3200" dirty="0" err="1"/>
              <a:t>kreatif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4300" b="1" dirty="0" err="1"/>
              <a:t>sikap</a:t>
            </a:r>
            <a:r>
              <a:rPr lang="en-US" sz="4300" b="1" dirty="0"/>
              <a:t> dan </a:t>
            </a:r>
            <a:r>
              <a:rPr lang="en-US" sz="4300" b="1" dirty="0" err="1"/>
              <a:t>perasaan</a:t>
            </a:r>
            <a:r>
              <a:rPr lang="en-US" sz="4300" b="1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, yang </a:t>
            </a:r>
            <a:r>
              <a:rPr lang="en-US" sz="3200" dirty="0" err="1"/>
              <a:t>ditandai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perasaan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: rasa </a:t>
            </a:r>
            <a:r>
              <a:rPr lang="en-US" sz="3200" dirty="0" err="1"/>
              <a:t>ingin</a:t>
            </a:r>
            <a:r>
              <a:rPr lang="en-US" sz="3200" dirty="0"/>
              <a:t> </a:t>
            </a:r>
            <a:r>
              <a:rPr lang="en-US" sz="3200" dirty="0" err="1"/>
              <a:t>tahu</a:t>
            </a:r>
            <a:r>
              <a:rPr lang="en-US" sz="3200" dirty="0"/>
              <a:t>,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imajinatif</a:t>
            </a:r>
            <a:r>
              <a:rPr lang="en-US" sz="3200" dirty="0"/>
              <a:t>/</a:t>
            </a:r>
            <a:r>
              <a:rPr lang="en-US" sz="3200" dirty="0" err="1"/>
              <a:t>fantasi</a:t>
            </a:r>
            <a:r>
              <a:rPr lang="en-US" sz="3200" dirty="0"/>
              <a:t>, </a:t>
            </a:r>
            <a:r>
              <a:rPr lang="en-US" sz="3200" dirty="0" err="1"/>
              <a:t>sifat</a:t>
            </a:r>
            <a:r>
              <a:rPr lang="en-US" sz="3200" dirty="0"/>
              <a:t> </a:t>
            </a:r>
            <a:r>
              <a:rPr lang="en-US" sz="3200" dirty="0" err="1"/>
              <a:t>berani</a:t>
            </a:r>
            <a:r>
              <a:rPr lang="en-US" sz="3200" dirty="0"/>
              <a:t> </a:t>
            </a:r>
            <a:r>
              <a:rPr lang="en-US" sz="3200" dirty="0" err="1"/>
              <a:t>mengambil</a:t>
            </a:r>
            <a:r>
              <a:rPr lang="en-US" sz="3200" dirty="0"/>
              <a:t> </a:t>
            </a:r>
            <a:r>
              <a:rPr lang="en-US" sz="3200" dirty="0" err="1"/>
              <a:t>resiko</a:t>
            </a:r>
            <a:r>
              <a:rPr lang="en-US" sz="3200" dirty="0"/>
              <a:t>, </a:t>
            </a:r>
            <a:r>
              <a:rPr lang="en-US" sz="3200" dirty="0" err="1"/>
              <a:t>sifat</a:t>
            </a:r>
            <a:r>
              <a:rPr lang="en-US" sz="3200" dirty="0"/>
              <a:t> </a:t>
            </a:r>
            <a:r>
              <a:rPr lang="en-US" sz="3200" dirty="0" err="1"/>
              <a:t>menghargai</a:t>
            </a:r>
            <a:r>
              <a:rPr lang="en-US" sz="3200" dirty="0"/>
              <a:t>, </a:t>
            </a:r>
            <a:r>
              <a:rPr lang="en-US" sz="3200" dirty="0" err="1"/>
              <a:t>percaya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, </a:t>
            </a:r>
            <a:r>
              <a:rPr lang="en-US" sz="3200" dirty="0" err="1"/>
              <a:t>keterbukaan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pengalaman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Graphic 7" descr="Stack of books with pear">
            <a:extLst>
              <a:ext uri="{FF2B5EF4-FFF2-40B4-BE49-F238E27FC236}">
                <a16:creationId xmlns:a16="http://schemas.microsoft.com/office/drawing/2014/main" id="{8E49C4EF-95F9-F1F8-C3B5-E1888689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071" y="-951668"/>
            <a:ext cx="6858000" cy="6858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9BBADBE-EFAF-C54E-2646-A19EE103E447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Creative Thinking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Kelancaran</a:t>
            </a:r>
            <a:r>
              <a:rPr lang="en-US" dirty="0"/>
              <a:t> (fluency)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258" y="1647132"/>
            <a:ext cx="3551111" cy="2231330"/>
          </a:xfrm>
        </p:spPr>
        <p:txBody>
          <a:bodyPr/>
          <a:lstStyle/>
          <a:p>
            <a:r>
              <a:rPr lang="en-US" dirty="0" err="1"/>
              <a:t>OriGinalitas</a:t>
            </a:r>
            <a:r>
              <a:rPr lang="en-US" dirty="0"/>
              <a:t> (originality)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KELUWESAN (flexibility)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EC23FE2-3F05-D326-8604-9CFE5D8C9E8C}"/>
              </a:ext>
            </a:extLst>
          </p:cNvPr>
          <p:cNvSpPr txBox="1">
            <a:spLocks/>
          </p:cNvSpPr>
          <p:nvPr/>
        </p:nvSpPr>
        <p:spPr>
          <a:xfrm>
            <a:off x="6532450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Elaborasi</a:t>
            </a:r>
            <a:r>
              <a:rPr lang="en-US" dirty="0"/>
              <a:t> (elaboration)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522D1AE-E63F-EEDF-02FB-4C30D3626FA9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8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25782"/>
            <a:ext cx="6836110" cy="4228130"/>
          </a:xfrm>
        </p:spPr>
        <p:txBody>
          <a:bodyPr>
            <a:normAutofit fontScale="70000" lnSpcReduction="20000"/>
          </a:bodyPr>
          <a:lstStyle/>
          <a:p>
            <a:r>
              <a:rPr lang="it-IT" sz="5400" dirty="0"/>
              <a:t>Kelancaran berpikir (fluency of thinking) ; yaitu </a:t>
            </a:r>
            <a:r>
              <a:rPr lang="it-IT" sz="6200" b="1" dirty="0"/>
              <a:t>kemampuan untuk menghasilkan banyak ide yang keluar dari pemikiran seseorang secara cepat. </a:t>
            </a:r>
            <a:r>
              <a:rPr lang="it-IT" sz="5400" dirty="0"/>
              <a:t>Dalam kelancaran berpikir, yang ditekankan adalah kuantitas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9812C2-B77F-BFC2-E9ED-D72EB937AD13}"/>
              </a:ext>
            </a:extLst>
          </p:cNvPr>
          <p:cNvSpPr txBox="1">
            <a:spLocks/>
          </p:cNvSpPr>
          <p:nvPr/>
        </p:nvSpPr>
        <p:spPr>
          <a:xfrm>
            <a:off x="4407685" y="645733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5BF883-F5AC-F373-F82E-0A6437A9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Creative Thinking</a:t>
            </a:r>
          </a:p>
        </p:txBody>
      </p:sp>
    </p:spTree>
    <p:extLst>
      <p:ext uri="{BB962C8B-B14F-4D97-AF65-F5344CB8AC3E}">
        <p14:creationId xmlns:p14="http://schemas.microsoft.com/office/powerpoint/2010/main" val="328100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25782"/>
            <a:ext cx="6836110" cy="4092618"/>
          </a:xfrm>
        </p:spPr>
        <p:txBody>
          <a:bodyPr>
            <a:normAutofit/>
          </a:bodyPr>
          <a:lstStyle/>
          <a:p>
            <a:r>
              <a:rPr lang="it-IT" sz="4000" dirty="0"/>
              <a:t>Originalitas (originality) ;</a:t>
            </a:r>
          </a:p>
          <a:p>
            <a:r>
              <a:rPr lang="it-IT" sz="4000" dirty="0"/>
              <a:t>yaitu </a:t>
            </a:r>
            <a:r>
              <a:rPr lang="it-IT" sz="4800" b="1" dirty="0"/>
              <a:t>kemampuan untuk mencetuskan gagasan unik atau  asli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9812C2-B77F-BFC2-E9ED-D72EB937AD13}"/>
              </a:ext>
            </a:extLst>
          </p:cNvPr>
          <p:cNvSpPr txBox="1">
            <a:spLocks/>
          </p:cNvSpPr>
          <p:nvPr/>
        </p:nvSpPr>
        <p:spPr>
          <a:xfrm>
            <a:off x="4407685" y="645733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5BF883-F5AC-F373-F82E-0A6437A9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Creative Thinking</a:t>
            </a:r>
          </a:p>
        </p:txBody>
      </p:sp>
    </p:spTree>
    <p:extLst>
      <p:ext uri="{BB962C8B-B14F-4D97-AF65-F5344CB8AC3E}">
        <p14:creationId xmlns:p14="http://schemas.microsoft.com/office/powerpoint/2010/main" val="317100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80744"/>
            <a:ext cx="7239398" cy="5214020"/>
          </a:xfrm>
        </p:spPr>
        <p:txBody>
          <a:bodyPr>
            <a:normAutofit fontScale="77500" lnSpcReduction="20000"/>
          </a:bodyPr>
          <a:lstStyle/>
          <a:p>
            <a:r>
              <a:rPr lang="it-IT" sz="4000" dirty="0"/>
              <a:t>Keluwesan Berpikir (flexibility) ; yaitu </a:t>
            </a:r>
            <a:r>
              <a:rPr lang="it-IT" sz="4000" b="1" dirty="0"/>
              <a:t>kemampuan untuk memproduksi sejumlah ide, jawaban, pertanyaan yang bervariasi, dapat melihat suatu masalah dari sudut pandang yang berbeda, mencari alternatif atau arah yang berbeda, mampu menggunakan bermacam-macam pendekatan atau cara pemikiran. </a:t>
            </a:r>
          </a:p>
          <a:p>
            <a:endParaRPr lang="it-IT" sz="4000" dirty="0"/>
          </a:p>
          <a:p>
            <a:r>
              <a:rPr lang="it-IT" sz="4000" dirty="0"/>
              <a:t>Orang yang luwes berpikir dapat mudah meninggalkan cara berpikir lama dan menggantikannya dengan cara berpikir baru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9812C2-B77F-BFC2-E9ED-D72EB937AD13}"/>
              </a:ext>
            </a:extLst>
          </p:cNvPr>
          <p:cNvSpPr txBox="1">
            <a:spLocks/>
          </p:cNvSpPr>
          <p:nvPr/>
        </p:nvSpPr>
        <p:spPr>
          <a:xfrm>
            <a:off x="4407685" y="645733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5BF883-F5AC-F373-F82E-0A6437A9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Creative Thinking</a:t>
            </a:r>
          </a:p>
        </p:txBody>
      </p:sp>
    </p:spTree>
    <p:extLst>
      <p:ext uri="{BB962C8B-B14F-4D97-AF65-F5344CB8AC3E}">
        <p14:creationId xmlns:p14="http://schemas.microsoft.com/office/powerpoint/2010/main" val="169051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25782"/>
            <a:ext cx="6836110" cy="4092618"/>
          </a:xfrm>
        </p:spPr>
        <p:txBody>
          <a:bodyPr>
            <a:normAutofit fontScale="92500" lnSpcReduction="10000"/>
          </a:bodyPr>
          <a:lstStyle/>
          <a:p>
            <a:r>
              <a:rPr lang="it-IT" sz="4000" dirty="0"/>
              <a:t>Elaborasi (elaboration) ;</a:t>
            </a:r>
          </a:p>
          <a:p>
            <a:r>
              <a:rPr lang="it-IT" sz="4000" dirty="0"/>
              <a:t>yaitu </a:t>
            </a:r>
            <a:r>
              <a:rPr lang="it-IT" sz="4800" b="1" dirty="0"/>
              <a:t>kemampuan dalam mengembangkan gagasan </a:t>
            </a:r>
            <a:r>
              <a:rPr lang="it-IT" sz="4000" dirty="0"/>
              <a:t>dan menambahkan atau memperinci detail-detail dari suatu objek, gagasan atau situasi sehingga menjadi lebih menarik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9812C2-B77F-BFC2-E9ED-D72EB937AD13}"/>
              </a:ext>
            </a:extLst>
          </p:cNvPr>
          <p:cNvSpPr txBox="1">
            <a:spLocks/>
          </p:cNvSpPr>
          <p:nvPr/>
        </p:nvSpPr>
        <p:spPr>
          <a:xfrm>
            <a:off x="4407685" y="645733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5BF883-F5AC-F373-F82E-0A6437A9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Creative Thinking</a:t>
            </a:r>
          </a:p>
        </p:txBody>
      </p:sp>
    </p:spTree>
    <p:extLst>
      <p:ext uri="{BB962C8B-B14F-4D97-AF65-F5344CB8AC3E}">
        <p14:creationId xmlns:p14="http://schemas.microsoft.com/office/powerpoint/2010/main" val="17989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7"/>
            <a:ext cx="6502620" cy="986167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Intrapersonal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400" dirty="0"/>
              <a:t>Sensasi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400" dirty="0"/>
              <a:t>Persepsi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400" dirty="0"/>
              <a:t>Memori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Berpikir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E79C3AD-8EA3-8558-873D-1BC7139F0892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Kenapa</a:t>
            </a:r>
            <a:r>
              <a:rPr lang="en-US" sz="4000" dirty="0"/>
              <a:t> Harus </a:t>
            </a:r>
            <a:r>
              <a:rPr lang="en-US" sz="4000" dirty="0" err="1"/>
              <a:t>Berfikir</a:t>
            </a:r>
            <a:r>
              <a:rPr lang="en-US" sz="4000" dirty="0"/>
              <a:t> </a:t>
            </a:r>
            <a:r>
              <a:rPr lang="en-US" sz="4000" dirty="0" err="1"/>
              <a:t>Kreatif</a:t>
            </a:r>
            <a:r>
              <a:rPr lang="en-US" dirty="0"/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1778626"/>
            <a:ext cx="8307185" cy="35692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Melihat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yang </a:t>
            </a:r>
            <a:r>
              <a:rPr lang="en-US" sz="3200" dirty="0" err="1"/>
              <a:t>berbeda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efektif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solusi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pembeda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Menciptakan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yang </a:t>
            </a:r>
            <a:r>
              <a:rPr lang="en-US" sz="3200" dirty="0" err="1"/>
              <a:t>bemanfaat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8" name="Picture Placeholder 12" descr="Thought bubble with solid fill">
            <a:extLst>
              <a:ext uri="{FF2B5EF4-FFF2-40B4-BE49-F238E27FC236}">
                <a16:creationId xmlns:a16="http://schemas.microsoft.com/office/drawing/2014/main" id="{4F07B025-AB3C-B519-92DD-480C5AD63BEF}"/>
              </a:ext>
            </a:extLst>
          </p:cNvPr>
          <p:cNvGrpSpPr/>
          <p:nvPr/>
        </p:nvGrpSpPr>
        <p:grpSpPr>
          <a:xfrm>
            <a:off x="7716982" y="2119745"/>
            <a:ext cx="4801810" cy="3469990"/>
            <a:chOff x="7214698" y="411522"/>
            <a:chExt cx="5386195" cy="4547319"/>
          </a:xfrm>
          <a:solidFill>
            <a:schemeClr val="accent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15B0F-94D4-5AF7-595D-19E6E78473C9}"/>
                </a:ext>
              </a:extLst>
            </p:cNvPr>
            <p:cNvSpPr/>
            <p:nvPr/>
          </p:nvSpPr>
          <p:spPr>
            <a:xfrm>
              <a:off x="7214698" y="411522"/>
              <a:ext cx="4926430" cy="3347332"/>
            </a:xfrm>
            <a:custGeom>
              <a:avLst/>
              <a:gdLst>
                <a:gd name="connsiteX0" fmla="*/ 4294837 w 4926430"/>
                <a:gd name="connsiteY0" fmla="*/ 1136830 h 3347332"/>
                <a:gd name="connsiteX1" fmla="*/ 4149570 w 4926430"/>
                <a:gd name="connsiteY1" fmla="*/ 1155777 h 3347332"/>
                <a:gd name="connsiteX2" fmla="*/ 4168518 w 4926430"/>
                <a:gd name="connsiteY2" fmla="*/ 1010515 h 3347332"/>
                <a:gd name="connsiteX3" fmla="*/ 3536925 w 4926430"/>
                <a:gd name="connsiteY3" fmla="*/ 378943 h 3347332"/>
                <a:gd name="connsiteX4" fmla="*/ 3145337 w 4926430"/>
                <a:gd name="connsiteY4" fmla="*/ 511573 h 3347332"/>
                <a:gd name="connsiteX5" fmla="*/ 2526375 w 4926430"/>
                <a:gd name="connsiteY5" fmla="*/ 0 h 3347332"/>
                <a:gd name="connsiteX6" fmla="*/ 1913729 w 4926430"/>
                <a:gd name="connsiteY6" fmla="*/ 473679 h 3347332"/>
                <a:gd name="connsiteX7" fmla="*/ 1389506 w 4926430"/>
                <a:gd name="connsiteY7" fmla="*/ 189472 h 3347332"/>
                <a:gd name="connsiteX8" fmla="*/ 757912 w 4926430"/>
                <a:gd name="connsiteY8" fmla="*/ 821044 h 3347332"/>
                <a:gd name="connsiteX9" fmla="*/ 776860 w 4926430"/>
                <a:gd name="connsiteY9" fmla="*/ 966305 h 3347332"/>
                <a:gd name="connsiteX10" fmla="*/ 631594 w 4926430"/>
                <a:gd name="connsiteY10" fmla="*/ 947358 h 3347332"/>
                <a:gd name="connsiteX11" fmla="*/ 0 w 4926430"/>
                <a:gd name="connsiteY11" fmla="*/ 1578930 h 3347332"/>
                <a:gd name="connsiteX12" fmla="*/ 631594 w 4926430"/>
                <a:gd name="connsiteY12" fmla="*/ 2210502 h 3347332"/>
                <a:gd name="connsiteX13" fmla="*/ 637910 w 4926430"/>
                <a:gd name="connsiteY13" fmla="*/ 2210502 h 3347332"/>
                <a:gd name="connsiteX14" fmla="*/ 1263187 w 4926430"/>
                <a:gd name="connsiteY14" fmla="*/ 2778917 h 3347332"/>
                <a:gd name="connsiteX15" fmla="*/ 1648459 w 4926430"/>
                <a:gd name="connsiteY15" fmla="*/ 2646287 h 3347332"/>
                <a:gd name="connsiteX16" fmla="*/ 1642144 w 4926430"/>
                <a:gd name="connsiteY16" fmla="*/ 2715760 h 3347332"/>
                <a:gd name="connsiteX17" fmla="*/ 2273737 w 4926430"/>
                <a:gd name="connsiteY17" fmla="*/ 3347332 h 3347332"/>
                <a:gd name="connsiteX18" fmla="*/ 2905331 w 4926430"/>
                <a:gd name="connsiteY18" fmla="*/ 2772602 h 3347332"/>
                <a:gd name="connsiteX19" fmla="*/ 3410606 w 4926430"/>
                <a:gd name="connsiteY19" fmla="*/ 3031546 h 3347332"/>
                <a:gd name="connsiteX20" fmla="*/ 4042200 w 4926430"/>
                <a:gd name="connsiteY20" fmla="*/ 2399974 h 3347332"/>
                <a:gd name="connsiteX21" fmla="*/ 4042200 w 4926430"/>
                <a:gd name="connsiteY21" fmla="*/ 2343132 h 3347332"/>
                <a:gd name="connsiteX22" fmla="*/ 4294837 w 4926430"/>
                <a:gd name="connsiteY22" fmla="*/ 2399974 h 3347332"/>
                <a:gd name="connsiteX23" fmla="*/ 4926431 w 4926430"/>
                <a:gd name="connsiteY23" fmla="*/ 1768402 h 3347332"/>
                <a:gd name="connsiteX24" fmla="*/ 4294837 w 4926430"/>
                <a:gd name="connsiteY24" fmla="*/ 1136830 h 334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26430" h="3347332">
                  <a:moveTo>
                    <a:pt x="4294837" y="1136830"/>
                  </a:moveTo>
                  <a:cubicBezTo>
                    <a:pt x="4244310" y="1136830"/>
                    <a:pt x="4200098" y="1143146"/>
                    <a:pt x="4149570" y="1155777"/>
                  </a:cubicBezTo>
                  <a:cubicBezTo>
                    <a:pt x="4162202" y="1111567"/>
                    <a:pt x="4168518" y="1061041"/>
                    <a:pt x="4168518" y="1010515"/>
                  </a:cubicBezTo>
                  <a:cubicBezTo>
                    <a:pt x="4168518" y="663151"/>
                    <a:pt x="3884301" y="378943"/>
                    <a:pt x="3536925" y="378943"/>
                  </a:cubicBezTo>
                  <a:cubicBezTo>
                    <a:pt x="3391658" y="378943"/>
                    <a:pt x="3252708" y="429469"/>
                    <a:pt x="3145337" y="511573"/>
                  </a:cubicBezTo>
                  <a:cubicBezTo>
                    <a:pt x="3094809" y="221050"/>
                    <a:pt x="2835856" y="0"/>
                    <a:pt x="2526375" y="0"/>
                  </a:cubicBezTo>
                  <a:cubicBezTo>
                    <a:pt x="2235842" y="0"/>
                    <a:pt x="1989520" y="202103"/>
                    <a:pt x="1913729" y="473679"/>
                  </a:cubicBezTo>
                  <a:cubicBezTo>
                    <a:pt x="1800042" y="303155"/>
                    <a:pt x="1610564" y="189472"/>
                    <a:pt x="1389506" y="189472"/>
                  </a:cubicBezTo>
                  <a:cubicBezTo>
                    <a:pt x="1042130" y="189472"/>
                    <a:pt x="757912" y="473679"/>
                    <a:pt x="757912" y="821044"/>
                  </a:cubicBezTo>
                  <a:cubicBezTo>
                    <a:pt x="757912" y="871569"/>
                    <a:pt x="764228" y="915780"/>
                    <a:pt x="776860" y="966305"/>
                  </a:cubicBezTo>
                  <a:cubicBezTo>
                    <a:pt x="726333" y="953674"/>
                    <a:pt x="682121" y="947358"/>
                    <a:pt x="631594" y="947358"/>
                  </a:cubicBezTo>
                  <a:cubicBezTo>
                    <a:pt x="284217" y="947358"/>
                    <a:pt x="0" y="1231566"/>
                    <a:pt x="0" y="1578930"/>
                  </a:cubicBezTo>
                  <a:cubicBezTo>
                    <a:pt x="0" y="1926295"/>
                    <a:pt x="284217" y="2210502"/>
                    <a:pt x="631594" y="2210502"/>
                  </a:cubicBezTo>
                  <a:cubicBezTo>
                    <a:pt x="631594" y="2210502"/>
                    <a:pt x="631594" y="2210502"/>
                    <a:pt x="637910" y="2210502"/>
                  </a:cubicBezTo>
                  <a:cubicBezTo>
                    <a:pt x="669489" y="2532604"/>
                    <a:pt x="941075" y="2778917"/>
                    <a:pt x="1263187" y="2778917"/>
                  </a:cubicBezTo>
                  <a:cubicBezTo>
                    <a:pt x="1408454" y="2778917"/>
                    <a:pt x="1541089" y="2728392"/>
                    <a:pt x="1648459" y="2646287"/>
                  </a:cubicBezTo>
                  <a:cubicBezTo>
                    <a:pt x="1648459" y="2665234"/>
                    <a:pt x="1642144" y="2690497"/>
                    <a:pt x="1642144" y="2715760"/>
                  </a:cubicBezTo>
                  <a:cubicBezTo>
                    <a:pt x="1642144" y="3063125"/>
                    <a:pt x="1926361" y="3347332"/>
                    <a:pt x="2273737" y="3347332"/>
                  </a:cubicBezTo>
                  <a:cubicBezTo>
                    <a:pt x="2602166" y="3347332"/>
                    <a:pt x="2873751" y="3094703"/>
                    <a:pt x="2905331" y="2772602"/>
                  </a:cubicBezTo>
                  <a:cubicBezTo>
                    <a:pt x="3019018" y="2930495"/>
                    <a:pt x="3202180" y="3031546"/>
                    <a:pt x="3410606" y="3031546"/>
                  </a:cubicBezTo>
                  <a:cubicBezTo>
                    <a:pt x="3757982" y="3031546"/>
                    <a:pt x="4042200" y="2747339"/>
                    <a:pt x="4042200" y="2399974"/>
                  </a:cubicBezTo>
                  <a:cubicBezTo>
                    <a:pt x="4042200" y="2381027"/>
                    <a:pt x="4042200" y="2362080"/>
                    <a:pt x="4042200" y="2343132"/>
                  </a:cubicBezTo>
                  <a:cubicBezTo>
                    <a:pt x="4117991" y="2374711"/>
                    <a:pt x="4206414" y="2399974"/>
                    <a:pt x="4294837" y="2399974"/>
                  </a:cubicBezTo>
                  <a:cubicBezTo>
                    <a:pt x="4642214" y="2399974"/>
                    <a:pt x="4926431" y="2115767"/>
                    <a:pt x="4926431" y="1768402"/>
                  </a:cubicBezTo>
                  <a:cubicBezTo>
                    <a:pt x="4926431" y="1421037"/>
                    <a:pt x="4642214" y="1136830"/>
                    <a:pt x="4294837" y="1136830"/>
                  </a:cubicBezTo>
                  <a:close/>
                </a:path>
              </a:pathLst>
            </a:custGeom>
            <a:grpFill/>
            <a:ln w="57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7FAF61-D289-0F52-3C77-990C4590AB42}"/>
                </a:ext>
              </a:extLst>
            </p:cNvPr>
            <p:cNvSpPr/>
            <p:nvPr/>
          </p:nvSpPr>
          <p:spPr>
            <a:xfrm>
              <a:off x="8098929" y="3632540"/>
              <a:ext cx="757912" cy="757886"/>
            </a:xfrm>
            <a:custGeom>
              <a:avLst/>
              <a:gdLst>
                <a:gd name="connsiteX0" fmla="*/ 757912 w 757912"/>
                <a:gd name="connsiteY0" fmla="*/ 378943 h 757886"/>
                <a:gd name="connsiteX1" fmla="*/ 378956 w 757912"/>
                <a:gd name="connsiteY1" fmla="*/ 757887 h 757886"/>
                <a:gd name="connsiteX2" fmla="*/ 0 w 757912"/>
                <a:gd name="connsiteY2" fmla="*/ 378943 h 757886"/>
                <a:gd name="connsiteX3" fmla="*/ 378956 w 757912"/>
                <a:gd name="connsiteY3" fmla="*/ 0 h 757886"/>
                <a:gd name="connsiteX4" fmla="*/ 757912 w 757912"/>
                <a:gd name="connsiteY4" fmla="*/ 378943 h 75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12" h="757886">
                  <a:moveTo>
                    <a:pt x="757912" y="378943"/>
                  </a:moveTo>
                  <a:cubicBezTo>
                    <a:pt x="757912" y="588228"/>
                    <a:pt x="588248" y="757887"/>
                    <a:pt x="378956" y="757887"/>
                  </a:cubicBezTo>
                  <a:cubicBezTo>
                    <a:pt x="169664" y="757887"/>
                    <a:pt x="0" y="588228"/>
                    <a:pt x="0" y="378943"/>
                  </a:cubicBezTo>
                  <a:cubicBezTo>
                    <a:pt x="0" y="169659"/>
                    <a:pt x="169664" y="0"/>
                    <a:pt x="378956" y="0"/>
                  </a:cubicBezTo>
                  <a:cubicBezTo>
                    <a:pt x="588248" y="0"/>
                    <a:pt x="757912" y="169659"/>
                    <a:pt x="757912" y="378943"/>
                  </a:cubicBezTo>
                  <a:close/>
                </a:path>
              </a:pathLst>
            </a:custGeom>
            <a:grpFill/>
            <a:ln w="57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F5D52-D69C-514C-DF44-437AEF62CD76}"/>
                </a:ext>
              </a:extLst>
            </p:cNvPr>
            <p:cNvSpPr/>
            <p:nvPr/>
          </p:nvSpPr>
          <p:spPr>
            <a:xfrm>
              <a:off x="7435756" y="4390426"/>
              <a:ext cx="568434" cy="568414"/>
            </a:xfrm>
            <a:custGeom>
              <a:avLst/>
              <a:gdLst>
                <a:gd name="connsiteX0" fmla="*/ 568434 w 568434"/>
                <a:gd name="connsiteY0" fmla="*/ 284207 h 568414"/>
                <a:gd name="connsiteX1" fmla="*/ 284217 w 568434"/>
                <a:gd name="connsiteY1" fmla="*/ 568415 h 568414"/>
                <a:gd name="connsiteX2" fmla="*/ 0 w 568434"/>
                <a:gd name="connsiteY2" fmla="*/ 284207 h 568414"/>
                <a:gd name="connsiteX3" fmla="*/ 284217 w 568434"/>
                <a:gd name="connsiteY3" fmla="*/ 0 h 568414"/>
                <a:gd name="connsiteX4" fmla="*/ 568434 w 568434"/>
                <a:gd name="connsiteY4" fmla="*/ 284207 h 5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434" h="568414">
                  <a:moveTo>
                    <a:pt x="568434" y="284207"/>
                  </a:moveTo>
                  <a:cubicBezTo>
                    <a:pt x="568434" y="441171"/>
                    <a:pt x="441186" y="568415"/>
                    <a:pt x="284217" y="568415"/>
                  </a:cubicBezTo>
                  <a:cubicBezTo>
                    <a:pt x="127248" y="568415"/>
                    <a:pt x="0" y="441171"/>
                    <a:pt x="0" y="284207"/>
                  </a:cubicBezTo>
                  <a:cubicBezTo>
                    <a:pt x="0" y="127244"/>
                    <a:pt x="127248" y="0"/>
                    <a:pt x="284217" y="0"/>
                  </a:cubicBezTo>
                  <a:cubicBezTo>
                    <a:pt x="441186" y="0"/>
                    <a:pt x="568434" y="127244"/>
                    <a:pt x="568434" y="284207"/>
                  </a:cubicBezTo>
                  <a:close/>
                </a:path>
              </a:pathLst>
            </a:custGeom>
            <a:grpFill/>
            <a:ln w="57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E4D6F37-A95C-B0FE-BC3F-BC7B6A3EDED4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Bagaimana</a:t>
            </a:r>
            <a:r>
              <a:rPr lang="en-US" sz="4000" dirty="0"/>
              <a:t> </a:t>
            </a:r>
            <a:r>
              <a:rPr lang="en-US" sz="4000" dirty="0" err="1"/>
              <a:t>caranya</a:t>
            </a:r>
            <a:r>
              <a:rPr lang="en-US" sz="4000" dirty="0"/>
              <a:t>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1778626"/>
            <a:ext cx="6766837" cy="35692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Buka </a:t>
            </a:r>
            <a:r>
              <a:rPr lang="en-US" sz="3200" dirty="0" err="1"/>
              <a:t>mata</a:t>
            </a:r>
            <a:r>
              <a:rPr lang="en-US" sz="3200" dirty="0"/>
              <a:t> dan </a:t>
            </a:r>
            <a:r>
              <a:rPr lang="en-US" sz="3200" dirty="0" err="1"/>
              <a:t>telinga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orang </a:t>
            </a:r>
            <a:r>
              <a:rPr lang="en-US" sz="3200" dirty="0" err="1"/>
              <a:t>kreatif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Bergerak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Tuangkan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Percaya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beraksi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Graphic 7" descr="Stack of books with pear">
            <a:extLst>
              <a:ext uri="{FF2B5EF4-FFF2-40B4-BE49-F238E27FC236}">
                <a16:creationId xmlns:a16="http://schemas.microsoft.com/office/drawing/2014/main" id="{8E49C4EF-95F9-F1F8-C3B5-E1888689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071" y="-951668"/>
            <a:ext cx="6858000" cy="6858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9BBADBE-EFAF-C54E-2646-A19EE103E447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28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Ilma Saakinah Tamsil</a:t>
            </a:r>
          </a:p>
          <a:p>
            <a:r>
              <a:rPr lang="en-US" dirty="0"/>
              <a:t>ilmapayi@gmail.com</a:t>
            </a:r>
          </a:p>
          <a:p>
            <a:r>
              <a:rPr lang="en-US" dirty="0" err="1"/>
              <a:t>ilmayus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DC22E-E2E7-15D6-C9A8-8BE652B66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4618" y="4429919"/>
            <a:ext cx="568037" cy="5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2788521"/>
            <a:ext cx="6402998" cy="1325563"/>
          </a:xfrm>
        </p:spPr>
        <p:txBody>
          <a:bodyPr/>
          <a:lstStyle/>
          <a:p>
            <a:r>
              <a:rPr lang="en-US" dirty="0"/>
              <a:t>Creative Thinking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10228"/>
              </p:ext>
            </p:extLst>
          </p:nvPr>
        </p:nvGraphicFramePr>
        <p:xfrm>
          <a:off x="6968836" y="1169988"/>
          <a:ext cx="4954877" cy="5036848"/>
        </p:xfrm>
        <a:graphic>
          <a:graphicData uri="http://schemas.openxmlformats.org/drawingml/2006/table">
            <a:tbl>
              <a:tblPr firstRow="1" bandRow="1"/>
              <a:tblGrid>
                <a:gridCol w="4954877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131894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PENGERTIAN BERPIKIR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8401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BAGAIMANA ORANG BERPIKIR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8777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FUNGSI ORANG BERPIKIR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F071A-0B84-B00B-2FCF-97391179B320}"/>
              </a:ext>
            </a:extLst>
          </p:cNvPr>
          <p:cNvSpPr txBox="1">
            <a:spLocks/>
          </p:cNvSpPr>
          <p:nvPr/>
        </p:nvSpPr>
        <p:spPr>
          <a:xfrm>
            <a:off x="4490812" y="641465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1" y="600456"/>
            <a:ext cx="10515600" cy="466344"/>
          </a:xfrm>
        </p:spPr>
        <p:txBody>
          <a:bodyPr/>
          <a:lstStyle/>
          <a:p>
            <a:r>
              <a:rPr lang="en-US" sz="3600" dirty="0" err="1"/>
              <a:t>Pengertian</a:t>
            </a:r>
            <a:r>
              <a:rPr lang="en-US" sz="3600" dirty="0"/>
              <a:t> </a:t>
            </a:r>
            <a:r>
              <a:rPr lang="en-US" sz="3600" dirty="0" err="1"/>
              <a:t>berpikir</a:t>
            </a:r>
            <a:endParaRPr lang="en-US" sz="3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0145" y="1482437"/>
            <a:ext cx="9060873" cy="4308764"/>
          </a:xfrm>
        </p:spPr>
        <p:txBody>
          <a:bodyPr>
            <a:normAutofit/>
          </a:bodyPr>
          <a:lstStyle/>
          <a:p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asal</a:t>
            </a:r>
            <a:r>
              <a:rPr lang="en-US" sz="3200" dirty="0"/>
              <a:t> </a:t>
            </a:r>
            <a:r>
              <a:rPr lang="en-US" sz="3200" dirty="0" err="1"/>
              <a:t>katanya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pikir</a:t>
            </a:r>
            <a:r>
              <a:rPr lang="en-US" sz="3200" dirty="0"/>
              <a:t>. </a:t>
            </a:r>
            <a:r>
              <a:rPr lang="en-US" sz="3200" dirty="0" err="1"/>
              <a:t>Menurut</a:t>
            </a:r>
            <a:r>
              <a:rPr lang="en-US" sz="3200" dirty="0"/>
              <a:t> KBBI, </a:t>
            </a:r>
            <a:r>
              <a:rPr lang="en-US" sz="3200" dirty="0" err="1"/>
              <a:t>pikir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</a:t>
            </a:r>
            <a:r>
              <a:rPr lang="en-US" sz="3200" dirty="0" err="1"/>
              <a:t>akal</a:t>
            </a:r>
            <a:r>
              <a:rPr lang="en-US" sz="3200" dirty="0"/>
              <a:t> </a:t>
            </a:r>
            <a:r>
              <a:rPr lang="en-US" sz="3200" dirty="0" err="1"/>
              <a:t>budi</a:t>
            </a:r>
            <a:r>
              <a:rPr lang="en-US" sz="3200" dirty="0"/>
              <a:t>, </a:t>
            </a:r>
            <a:r>
              <a:rPr lang="en-US" sz="3200" dirty="0" err="1"/>
              <a:t>ingatan</a:t>
            </a:r>
            <a:r>
              <a:rPr lang="en-US" sz="3200" dirty="0"/>
              <a:t>, </a:t>
            </a:r>
            <a:r>
              <a:rPr lang="en-US" sz="3200" dirty="0" err="1"/>
              <a:t>angan-angan</a:t>
            </a:r>
            <a:r>
              <a:rPr lang="en-US" sz="3200" dirty="0"/>
              <a:t>, </a:t>
            </a:r>
            <a:r>
              <a:rPr lang="en-US" sz="3200" dirty="0" err="1"/>
              <a:t>pendapat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pertimbangan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artinya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akal</a:t>
            </a:r>
            <a:r>
              <a:rPr lang="en-US" sz="3200" dirty="0"/>
              <a:t> </a:t>
            </a:r>
            <a:r>
              <a:rPr lang="en-US" sz="3200" dirty="0" err="1"/>
              <a:t>budi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mempertimbangkan</a:t>
            </a:r>
            <a:r>
              <a:rPr lang="en-US" sz="3200" dirty="0"/>
              <a:t> dan </a:t>
            </a:r>
            <a:r>
              <a:rPr lang="en-US" sz="3200" dirty="0" err="1"/>
              <a:t>memutuskan</a:t>
            </a:r>
            <a:r>
              <a:rPr lang="en-US" sz="3200" dirty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menimbang-nimbang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ingatan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8EF79D7-C743-B71B-DD93-A00A7EC38471}"/>
              </a:ext>
            </a:extLst>
          </p:cNvPr>
          <p:cNvSpPr txBox="1">
            <a:spLocks/>
          </p:cNvSpPr>
          <p:nvPr/>
        </p:nvSpPr>
        <p:spPr>
          <a:xfrm>
            <a:off x="4504667" y="6464808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2436" y="762000"/>
            <a:ext cx="9227128" cy="4599709"/>
          </a:xfrm>
        </p:spPr>
        <p:txBody>
          <a:bodyPr>
            <a:normAutofit/>
          </a:bodyPr>
          <a:lstStyle/>
          <a:p>
            <a:r>
              <a:rPr lang="en-US" sz="3200" dirty="0" err="1"/>
              <a:t>Psikologi</a:t>
            </a:r>
            <a:r>
              <a:rPr lang="en-US" sz="3200" dirty="0"/>
              <a:t> </a:t>
            </a:r>
            <a:r>
              <a:rPr lang="en-US" sz="3200" dirty="0" err="1"/>
              <a:t>kognitif</a:t>
            </a:r>
            <a:r>
              <a:rPr lang="en-US" sz="3200" dirty="0"/>
              <a:t> </a:t>
            </a:r>
            <a:r>
              <a:rPr lang="en-US" sz="3200" dirty="0" err="1"/>
              <a:t>memandang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memproses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mental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kognitif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Jika </a:t>
            </a:r>
            <a:r>
              <a:rPr lang="en-US" sz="3200" dirty="0" err="1"/>
              <a:t>dikaitkan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pemecahan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, </a:t>
            </a:r>
            <a:r>
              <a:rPr lang="en-US" sz="3200" dirty="0" err="1"/>
              <a:t>sebuah</a:t>
            </a:r>
            <a:r>
              <a:rPr lang="en-US" sz="3200" dirty="0"/>
              <a:t> proses mental yang </a:t>
            </a:r>
            <a:r>
              <a:rPr lang="en-US" sz="3200" dirty="0" err="1"/>
              <a:t>melibatkan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manipulasi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menghubungkan</a:t>
            </a:r>
            <a:r>
              <a:rPr lang="en-US" sz="3200" dirty="0"/>
              <a:t> </a:t>
            </a:r>
            <a:r>
              <a:rPr lang="en-US" sz="3200" dirty="0" err="1"/>
              <a:t>pengertian</a:t>
            </a:r>
            <a:r>
              <a:rPr lang="en-US" sz="3200" dirty="0"/>
              <a:t> yang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kognitif</a:t>
            </a:r>
            <a:r>
              <a:rPr lang="en-US" sz="3200" dirty="0"/>
              <a:t> yang </a:t>
            </a:r>
            <a:r>
              <a:rPr lang="en-US" sz="3200" dirty="0" err="1"/>
              <a:t>diarahkan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solusi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D0F437E-C2F0-78F5-F287-96F675C470FD}"/>
              </a:ext>
            </a:extLst>
          </p:cNvPr>
          <p:cNvSpPr txBox="1">
            <a:spLocks/>
          </p:cNvSpPr>
          <p:nvPr/>
        </p:nvSpPr>
        <p:spPr>
          <a:xfrm>
            <a:off x="4366121" y="6464808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4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2436" y="1274619"/>
            <a:ext cx="9227128" cy="44473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Menurut</a:t>
            </a:r>
            <a:r>
              <a:rPr lang="en-US" sz="3200" dirty="0"/>
              <a:t> Floyd L. Ruch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manipulasi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unsur-unsur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lambang-lambang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yang </a:t>
            </a:r>
            <a:r>
              <a:rPr lang="en-US" sz="3200" dirty="0" err="1"/>
              <a:t>tampak</a:t>
            </a:r>
            <a:endParaRPr lang="en-US" sz="3200" dirty="0"/>
          </a:p>
          <a:p>
            <a:r>
              <a:rPr lang="en-US" sz="3200" dirty="0"/>
              <a:t> </a:t>
            </a:r>
          </a:p>
          <a:p>
            <a:r>
              <a:rPr lang="en-US" sz="3200" dirty="0" err="1"/>
              <a:t>Menurut</a:t>
            </a:r>
            <a:r>
              <a:rPr lang="en-US" sz="3200" dirty="0"/>
              <a:t> Paul </a:t>
            </a:r>
            <a:r>
              <a:rPr lang="en-US" sz="3200" dirty="0" err="1"/>
              <a:t>Mussen</a:t>
            </a:r>
            <a:r>
              <a:rPr lang="en-US" sz="3200" dirty="0"/>
              <a:t> dan Mark </a:t>
            </a:r>
            <a:r>
              <a:rPr lang="en-US" sz="3200" dirty="0" err="1"/>
              <a:t>R.Rosenzweig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menunjukkan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yang </a:t>
            </a:r>
            <a:r>
              <a:rPr lang="en-US" sz="3200" dirty="0" err="1"/>
              <a:t>melibatkan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dan </a:t>
            </a:r>
            <a:r>
              <a:rPr lang="en-US" sz="3200" dirty="0" err="1"/>
              <a:t>lambang</a:t>
            </a:r>
            <a:r>
              <a:rPr lang="en-US" sz="3200" dirty="0"/>
              <a:t>,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pengganti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dan </a:t>
            </a:r>
            <a:r>
              <a:rPr lang="en-US" sz="3200" dirty="0" err="1"/>
              <a:t>peristiwa</a:t>
            </a:r>
            <a:r>
              <a:rPr lang="en-US" sz="3200" dirty="0"/>
              <a:t>.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melibatkan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lambang</a:t>
            </a:r>
            <a:r>
              <a:rPr lang="en-US" sz="3200" dirty="0"/>
              <a:t>, visual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grafis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9EED8B3-76F1-C7D7-F4B8-EC2541D0DF3E}"/>
              </a:ext>
            </a:extLst>
          </p:cNvPr>
          <p:cNvSpPr txBox="1">
            <a:spLocks/>
          </p:cNvSpPr>
          <p:nvPr/>
        </p:nvSpPr>
        <p:spPr>
          <a:xfrm>
            <a:off x="4463103" y="6464808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1980-DF4D-89A4-1809-5E5A122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B179-D991-3371-229F-518EE72B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2436" y="1274619"/>
            <a:ext cx="9227128" cy="444730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err="1"/>
              <a:t>Berpikir</a:t>
            </a:r>
            <a:r>
              <a:rPr lang="en-US" sz="4000" b="1" dirty="0"/>
              <a:t> </a:t>
            </a:r>
            <a:r>
              <a:rPr lang="en-US" sz="4000" b="1" dirty="0" err="1"/>
              <a:t>kita</a:t>
            </a:r>
            <a:r>
              <a:rPr lang="en-US" sz="4000" b="1" dirty="0"/>
              <a:t> </a:t>
            </a:r>
            <a:r>
              <a:rPr lang="en-US" sz="4000" b="1" dirty="0" err="1"/>
              <a:t>lakukan</a:t>
            </a:r>
            <a:r>
              <a:rPr lang="en-US" sz="4000" b="1" dirty="0"/>
              <a:t> </a:t>
            </a:r>
            <a:r>
              <a:rPr lang="en-US" sz="4000" b="1" dirty="0" err="1"/>
              <a:t>untuk</a:t>
            </a:r>
            <a:r>
              <a:rPr lang="en-US" sz="4000" b="1" dirty="0"/>
              <a:t> </a:t>
            </a:r>
            <a:r>
              <a:rPr lang="en-US" sz="4000" b="1" dirty="0" err="1"/>
              <a:t>memahami</a:t>
            </a:r>
            <a:r>
              <a:rPr lang="en-US" sz="4000" b="1" dirty="0"/>
              <a:t> </a:t>
            </a:r>
            <a:r>
              <a:rPr lang="en-US" sz="4000" b="1" dirty="0" err="1"/>
              <a:t>realitas</a:t>
            </a:r>
            <a:r>
              <a:rPr lang="en-US" sz="4000" b="1" dirty="0"/>
              <a:t>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rangka</a:t>
            </a:r>
            <a:r>
              <a:rPr lang="en-US" sz="4000" b="1" dirty="0"/>
              <a:t> </a:t>
            </a:r>
            <a:r>
              <a:rPr lang="en-US" sz="4000" b="1" dirty="0" err="1"/>
              <a:t>mengambil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sz="4000" b="1" dirty="0"/>
              <a:t> (decision making), </a:t>
            </a:r>
            <a:r>
              <a:rPr lang="en-US" sz="4000" b="1" dirty="0" err="1"/>
              <a:t>memecahkan</a:t>
            </a:r>
            <a:r>
              <a:rPr lang="en-US" sz="4000" b="1" dirty="0"/>
              <a:t> </a:t>
            </a:r>
            <a:r>
              <a:rPr lang="en-US" sz="4000" b="1" dirty="0" err="1"/>
              <a:t>masalah</a:t>
            </a:r>
            <a:r>
              <a:rPr lang="en-US" sz="4000" b="1" dirty="0"/>
              <a:t> (problem solving), dan </a:t>
            </a:r>
            <a:r>
              <a:rPr lang="en-US" sz="4000" b="1" dirty="0" err="1"/>
              <a:t>menghasilkan</a:t>
            </a:r>
            <a:r>
              <a:rPr lang="en-US" sz="4000" b="1" dirty="0"/>
              <a:t> yang </a:t>
            </a:r>
            <a:r>
              <a:rPr lang="en-US" sz="4000" b="1" dirty="0" err="1"/>
              <a:t>baru</a:t>
            </a:r>
            <a:r>
              <a:rPr lang="en-US" sz="4000" b="1" dirty="0"/>
              <a:t> (creativity). </a:t>
            </a:r>
          </a:p>
          <a:p>
            <a:endParaRPr lang="en-US" sz="3200" dirty="0"/>
          </a:p>
          <a:p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realitas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kesimpulan</a:t>
            </a:r>
            <a:r>
              <a:rPr lang="en-US" sz="3200" dirty="0"/>
              <a:t>, </a:t>
            </a:r>
            <a:r>
              <a:rPr lang="en-US" sz="3200" dirty="0" err="1"/>
              <a:t>meneliti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kemungkinan</a:t>
            </a:r>
            <a:r>
              <a:rPr lang="en-US" sz="3200" dirty="0"/>
              <a:t> </a:t>
            </a:r>
            <a:r>
              <a:rPr lang="en-US" sz="3200" dirty="0" err="1"/>
              <a:t>penjelasan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realitas</a:t>
            </a:r>
            <a:r>
              <a:rPr lang="en-US" sz="3200" dirty="0"/>
              <a:t> </a:t>
            </a:r>
            <a:r>
              <a:rPr lang="en-US" sz="3200" dirty="0" err="1"/>
              <a:t>eksternal</a:t>
            </a:r>
            <a:r>
              <a:rPr lang="en-US" sz="3200" dirty="0"/>
              <a:t> dan internal.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proses </a:t>
            </a:r>
            <a:r>
              <a:rPr lang="en-US" sz="3200" dirty="0" err="1"/>
              <a:t>penarikan</a:t>
            </a:r>
            <a:r>
              <a:rPr lang="en-US" sz="3200" dirty="0"/>
              <a:t> </a:t>
            </a:r>
            <a:r>
              <a:rPr lang="en-US" sz="3200" dirty="0" err="1"/>
              <a:t>kesimpulan</a:t>
            </a:r>
            <a:endParaRPr lang="en-US" sz="3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7BBA15-B20F-82D0-3DC7-C0318101C77C}"/>
              </a:ext>
            </a:extLst>
          </p:cNvPr>
          <p:cNvSpPr txBox="1">
            <a:spLocks/>
          </p:cNvSpPr>
          <p:nvPr/>
        </p:nvSpPr>
        <p:spPr>
          <a:xfrm>
            <a:off x="4421540" y="6464808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45217"/>
            <a:ext cx="7239399" cy="986167"/>
          </a:xfrm>
        </p:spPr>
        <p:txBody>
          <a:bodyPr/>
          <a:lstStyle/>
          <a:p>
            <a:r>
              <a:rPr lang="pt-BR" dirty="0"/>
              <a:t>Ada 2 macam berpikir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343891"/>
            <a:ext cx="6836110" cy="4674509"/>
          </a:xfrm>
        </p:spPr>
        <p:txBody>
          <a:bodyPr>
            <a:normAutofit fontScale="62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it-IT" sz="5400" dirty="0"/>
              <a:t>Berpikir austik (melamun) ; orang melarikan diri dari kenyataan dan melihat hidup sebagai gambar fantasi. Contoh : menghayal</a:t>
            </a:r>
          </a:p>
          <a:p>
            <a:pPr marL="914400" indent="-914400">
              <a:buFont typeface="+mj-lt"/>
              <a:buAutoNum type="arabicPeriod"/>
            </a:pPr>
            <a:endParaRPr lang="it-IT" sz="5400" dirty="0"/>
          </a:p>
          <a:p>
            <a:pPr marL="914400" indent="-914400">
              <a:buFont typeface="+mj-lt"/>
              <a:buAutoNum type="arabicPeriod"/>
            </a:pPr>
            <a:r>
              <a:rPr lang="it-IT" sz="5400" dirty="0"/>
              <a:t>Berpikir realistic (nalar/reasoning) yang terbagi menjadi berpikir deduktif, induktif, dan evaluatif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9812C2-B77F-BFC2-E9ED-D72EB937AD13}"/>
              </a:ext>
            </a:extLst>
          </p:cNvPr>
          <p:cNvSpPr txBox="1">
            <a:spLocks/>
          </p:cNvSpPr>
          <p:nvPr/>
        </p:nvSpPr>
        <p:spPr>
          <a:xfrm>
            <a:off x="4407685" y="6457335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9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{A43FBEB1-5524-4739-8D40-824A0C579852}tf11964407_win32</Template>
  <TotalTime>228</TotalTime>
  <Words>1313</Words>
  <Application>Microsoft Office PowerPoint</Application>
  <PresentationFormat>Widescreen</PresentationFormat>
  <Paragraphs>169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PENGENALAN CREATIVE THINKING</vt:lpstr>
      <vt:lpstr>Kontrak Kuliah Kehadiran 10%, UTS 15 %, UAS 25%, Tugas 50%</vt:lpstr>
      <vt:lpstr>Sistem Komunikasi Intrapersonal</vt:lpstr>
      <vt:lpstr>Creative Thinking</vt:lpstr>
      <vt:lpstr>Pengertian berpikir</vt:lpstr>
      <vt:lpstr>PowerPoint Presentation</vt:lpstr>
      <vt:lpstr>PowerPoint Presentation</vt:lpstr>
      <vt:lpstr>PowerPoint Presentation</vt:lpstr>
      <vt:lpstr>Ada 2 macam berpikir </vt:lpstr>
      <vt:lpstr>Mahzab Pemikiran</vt:lpstr>
      <vt:lpstr>Idealisme</vt:lpstr>
      <vt:lpstr>Materialisme</vt:lpstr>
      <vt:lpstr>Dualisme</vt:lpstr>
      <vt:lpstr>Empirisme</vt:lpstr>
      <vt:lpstr>Rasionalisme</vt:lpstr>
      <vt:lpstr>Fenomenalisme</vt:lpstr>
      <vt:lpstr>BERFIKIR KREATIF</vt:lpstr>
      <vt:lpstr>BERFIKIR KREATIF</vt:lpstr>
      <vt:lpstr>Kreatif =  Sesuatu Yang Baru</vt:lpstr>
      <vt:lpstr>BERFIKIR KREATIF</vt:lpstr>
      <vt:lpstr>BERFIKIR KREATIF</vt:lpstr>
      <vt:lpstr>BERFIKIR KREATIF</vt:lpstr>
      <vt:lpstr>Ciri-ciri kreatif dari 2 aspek :</vt:lpstr>
      <vt:lpstr>Ciri-ciri kreatif dari 2 aspek :</vt:lpstr>
      <vt:lpstr>Indikator Creative Thinking</vt:lpstr>
      <vt:lpstr>Indikator Creative Thinking</vt:lpstr>
      <vt:lpstr>Indikator Creative Thinking</vt:lpstr>
      <vt:lpstr>Indikator Creative Thinking</vt:lpstr>
      <vt:lpstr>Indikator Creative Thinking</vt:lpstr>
      <vt:lpstr>Kenapa Harus Berfikir Kreatif?</vt:lpstr>
      <vt:lpstr>Bagaimana caranya?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THINKING</dc:title>
  <dc:creator>Ilma Saakinah Tamsil</dc:creator>
  <cp:lastModifiedBy>Ilma Saakinah Tamsil</cp:lastModifiedBy>
  <cp:revision>57</cp:revision>
  <dcterms:created xsi:type="dcterms:W3CDTF">2022-09-06T09:00:28Z</dcterms:created>
  <dcterms:modified xsi:type="dcterms:W3CDTF">2022-09-14T02:38:58Z</dcterms:modified>
</cp:coreProperties>
</file>